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0" r:id="rId4"/>
    <p:sldId id="261" r:id="rId5"/>
    <p:sldId id="262" r:id="rId6"/>
    <p:sldId id="264" r:id="rId7"/>
    <p:sldId id="263" r:id="rId8"/>
    <p:sldId id="275" r:id="rId9"/>
    <p:sldId id="277" r:id="rId10"/>
    <p:sldId id="265" r:id="rId11"/>
    <p:sldId id="267" r:id="rId12"/>
    <p:sldId id="268" r:id="rId13"/>
    <p:sldId id="278" r:id="rId14"/>
    <p:sldId id="279" r:id="rId15"/>
    <p:sldId id="269" r:id="rId16"/>
    <p:sldId id="270" r:id="rId17"/>
    <p:sldId id="271" r:id="rId18"/>
    <p:sldId id="272" r:id="rId19"/>
    <p:sldId id="273" r:id="rId20"/>
    <p:sldId id="274" r:id="rId21"/>
    <p:sldId id="27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-941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1DAD18C-C849-4699-AFC0-90A6FC732429}" type="datetimeFigureOut">
              <a:rPr lang="ru-RU" smtClean="0"/>
              <a:t>30.05.2014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2838366-6E24-4654-92BB-4F6525D8E786}" type="slidenum">
              <a:rPr lang="ru-RU" smtClean="0"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AD18C-C849-4699-AFC0-90A6FC732429}" type="datetimeFigureOut">
              <a:rPr lang="ru-RU" smtClean="0"/>
              <a:t>30.05.2014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38366-6E24-4654-92BB-4F6525D8E786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AD18C-C849-4699-AFC0-90A6FC732429}" type="datetimeFigureOut">
              <a:rPr lang="ru-RU" smtClean="0"/>
              <a:t>30.05.2014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38366-6E24-4654-92BB-4F6525D8E786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AD18C-C849-4699-AFC0-90A6FC732429}" type="datetimeFigureOut">
              <a:rPr lang="ru-RU" smtClean="0"/>
              <a:t>30.05.2014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38366-6E24-4654-92BB-4F6525D8E786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AD18C-C849-4699-AFC0-90A6FC732429}" type="datetimeFigureOut">
              <a:rPr lang="ru-RU" smtClean="0"/>
              <a:t>30.05.2014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38366-6E24-4654-92BB-4F6525D8E78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AD18C-C849-4699-AFC0-90A6FC732429}" type="datetimeFigureOut">
              <a:rPr lang="ru-RU" smtClean="0"/>
              <a:t>30.05.2014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38366-6E24-4654-92BB-4F6525D8E786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AD18C-C849-4699-AFC0-90A6FC732429}" type="datetimeFigureOut">
              <a:rPr lang="ru-RU" smtClean="0"/>
              <a:t>30.05.2014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38366-6E24-4654-92BB-4F6525D8E786}" type="slidenum">
              <a:rPr lang="ru-RU" smtClean="0"/>
              <a:t>‹#›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AD18C-C849-4699-AFC0-90A6FC732429}" type="datetimeFigureOut">
              <a:rPr lang="ru-RU" smtClean="0"/>
              <a:t>30.05.2014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38366-6E24-4654-92BB-4F6525D8E786}" type="slidenum">
              <a:rPr lang="ru-RU" smtClean="0"/>
              <a:t>‹#›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AD18C-C849-4699-AFC0-90A6FC732429}" type="datetimeFigureOut">
              <a:rPr lang="ru-RU" smtClean="0"/>
              <a:t>30.05.2014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38366-6E24-4654-92BB-4F6525D8E78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AD18C-C849-4699-AFC0-90A6FC732429}" type="datetimeFigureOut">
              <a:rPr lang="ru-RU" smtClean="0"/>
              <a:t>30.05.2014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38366-6E24-4654-92BB-4F6525D8E78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AD18C-C849-4699-AFC0-90A6FC732429}" type="datetimeFigureOut">
              <a:rPr lang="ru-RU" smtClean="0"/>
              <a:t>30.05.2014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38366-6E24-4654-92BB-4F6525D8E78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duotone>
              <a:schemeClr val="bg2">
                <a:shade val="50000"/>
                <a:satMod val="340000"/>
                <a:lumMod val="40000"/>
              </a:schemeClr>
              <a:schemeClr val="bg2">
                <a:tint val="92000"/>
                <a:shade val="94000"/>
                <a:hueMod val="110000"/>
                <a:satMod val="236000"/>
                <a:lumMod val="12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71DAD18C-C849-4699-AFC0-90A6FC732429}" type="datetimeFigureOut">
              <a:rPr lang="ru-RU" smtClean="0"/>
              <a:t>30.05.2014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22838366-6E24-4654-92BB-4F6525D8E786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mailto:alenaelinina@mail.ru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gif"/><Relationship Id="rId4" Type="http://schemas.openxmlformats.org/officeDocument/2006/relationships/hyperlink" Target="http://images.yandex.ru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jpeg"/><Relationship Id="rId4" Type="http://schemas.openxmlformats.org/officeDocument/2006/relationships/hyperlink" Target="http://images.yandex.ru/yandsearch?source=wiz&amp;text=%D0%B2%D0%BE%D0%B5%D0%BD%D0%BD%D1%8B%D0%B5%20%D0%B4%D0%B5%D1%82%D0%B8%20%D0%BD%D0%B0%20%D0%BF%D0%BE%D0%BB%D1%8F%D1%85%20%D0%BA%D0%B0%D1%80%D1%82%D0%B8%D0%BD%D0%BA%D0%B8&amp;noreask=1&amp;pos=0&amp;rpt=simage&amp;lr=11168&amp;uinfo=ww-1076-wh-520-fw-851-fh-448-pd-1&amp;img_url=http%3A%2F%2Fimg-fotki.yandex.ru%2Fget%2F4207%2Fvarjag-2007.b3%2F0_4479f_77d9fd3e_X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yandex.ru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yandex.ru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yandex.ru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404664"/>
            <a:ext cx="8136904" cy="2304256"/>
          </a:xfrm>
        </p:spPr>
        <p:txBody>
          <a:bodyPr/>
          <a:lstStyle/>
          <a:p>
            <a:r>
              <a:rPr lang="en-US" sz="18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en-US" sz="18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800" dirty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ГОРНОУРАЛЬСКИЙ ГОРОДСКОЙ ОКРУГ</a:t>
            </a:r>
            <a:br>
              <a:rPr lang="ru-RU" sz="1800" dirty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800" dirty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МУНИЦИПАЛЬНОЕ БЮДЖЕТНОЕ  ДОШКОЛЬНОЕ ОБРАЗОВАТЕЛЬНОЕ УЧРЕЖДЕНИЕ  </a:t>
            </a:r>
            <a:r>
              <a:rPr lang="ru-RU" sz="1800" dirty="0" smtClean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ДЕТСКИЙ </a:t>
            </a:r>
            <a:r>
              <a:rPr lang="ru-RU" sz="1800" dirty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САД № 26</a:t>
            </a:r>
            <a:br>
              <a:rPr lang="ru-RU" sz="1800" dirty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800" dirty="0" err="1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п.Горноуральский</a:t>
            </a:r>
            <a:r>
              <a:rPr lang="ru-RU" sz="1800" dirty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 26а, Пригородный район, Свердловская область, 622904</a:t>
            </a:r>
            <a:br>
              <a:rPr lang="ru-RU" sz="1800" dirty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800" dirty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тел./факс (3435) 91-26-14, </a:t>
            </a:r>
            <a:r>
              <a:rPr lang="en-US" sz="1800" dirty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E</a:t>
            </a:r>
            <a:r>
              <a:rPr lang="ru-RU" sz="1800" dirty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-</a:t>
            </a:r>
            <a:r>
              <a:rPr lang="en-US" sz="1800" dirty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mail</a:t>
            </a:r>
            <a:r>
              <a:rPr lang="ru-RU" sz="1800" dirty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: </a:t>
            </a:r>
            <a:r>
              <a:rPr lang="en-US" sz="1800" u="sng" dirty="0" err="1">
                <a:solidFill>
                  <a:srgbClr val="0000FF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  <a:hlinkClick r:id="rId2"/>
              </a:rPr>
              <a:t>alenaelinina</a:t>
            </a:r>
            <a:r>
              <a:rPr lang="ru-RU" sz="1800" u="sng" dirty="0">
                <a:solidFill>
                  <a:srgbClr val="0000FF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  <a:hlinkClick r:id="rId2"/>
              </a:rPr>
              <a:t>@</a:t>
            </a:r>
            <a:r>
              <a:rPr lang="en-US" sz="1800" u="sng" dirty="0">
                <a:solidFill>
                  <a:srgbClr val="0000FF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  <a:hlinkClick r:id="rId2"/>
              </a:rPr>
              <a:t>mail</a:t>
            </a:r>
            <a:r>
              <a:rPr lang="ru-RU" sz="1800" u="sng" dirty="0">
                <a:solidFill>
                  <a:srgbClr val="0000FF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  <a:hlinkClick r:id="rId2"/>
              </a:rPr>
              <a:t>.</a:t>
            </a:r>
            <a:r>
              <a:rPr lang="en-US" sz="1800" u="sng" dirty="0" err="1">
                <a:solidFill>
                  <a:srgbClr val="0000FF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  <a:hlinkClick r:id="rId2"/>
              </a:rPr>
              <a:t>ru</a:t>
            </a:r>
            <a:r>
              <a:rPr lang="ru-RU" dirty="0">
                <a:effectLst/>
                <a:ea typeface="Times New Roman"/>
              </a:rPr>
              <a:t/>
            </a:r>
            <a:br>
              <a:rPr lang="ru-RU" dirty="0">
                <a:effectLst/>
                <a:ea typeface="Times New Roman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91952" y="3717032"/>
            <a:ext cx="7840960" cy="1752600"/>
          </a:xfrm>
        </p:spPr>
        <p:txBody>
          <a:bodyPr/>
          <a:lstStyle/>
          <a:p>
            <a:r>
              <a:rPr lang="ru-RU" dirty="0" smtClean="0"/>
              <a:t>Инновационный проект </a:t>
            </a:r>
          </a:p>
          <a:p>
            <a:r>
              <a:rPr lang="ru-RU" dirty="0"/>
              <a:t>п</a:t>
            </a:r>
            <a:r>
              <a:rPr lang="ru-RU" dirty="0" smtClean="0"/>
              <a:t>о гражданско –патриотическому воспитанию детей старшего дошкольного возраста</a:t>
            </a:r>
            <a:endParaRPr lang="ru-RU" dirty="0"/>
          </a:p>
        </p:txBody>
      </p:sp>
      <p:pic>
        <p:nvPicPr>
          <p:cNvPr id="4" name="Picture 10" descr="C:\Users\Татка\Pictures\0_5b4ac_17c66fec_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41" y="6021288"/>
            <a:ext cx="2835074" cy="836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8" descr="http://localhostr.com/file/BMNP9FG/2nulnp4.gif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05653" y="5076718"/>
            <a:ext cx="422883" cy="1078799"/>
          </a:xfrm>
          <a:prstGeom prst="rect">
            <a:avLst/>
          </a:prstGeom>
          <a:noFill/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691952" y="2348880"/>
            <a:ext cx="784096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2400" kern="1200"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b="1" dirty="0" smtClean="0"/>
              <a:t>Я ПОМНЮ, Я ГОРЖУСЬ!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937291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208912" cy="864096"/>
          </a:xfrm>
        </p:spPr>
        <p:txBody>
          <a:bodyPr/>
          <a:lstStyle/>
          <a:p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Исследовательская деятельность</a:t>
            </a:r>
            <a:endParaRPr lang="ru-RU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4067944" y="903040"/>
            <a:ext cx="4608512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«Дети войны»</a:t>
            </a:r>
            <a:endParaRPr lang="ru-RU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539481" y="3068960"/>
            <a:ext cx="4645024" cy="28803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 щадя себя в огне войны,</a:t>
            </a:r>
          </a:p>
          <a:p>
            <a:pPr algn="just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 жалея сил во имя Родины,</a:t>
            </a:r>
          </a:p>
          <a:p>
            <a:pPr algn="just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Дети героической страны</a:t>
            </a:r>
          </a:p>
          <a:p>
            <a:pPr algn="just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Были настоящими героями</a:t>
            </a:r>
          </a:p>
          <a:p>
            <a:endParaRPr lang="ru-RU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Р.Рождественский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050" name="Picture 2" descr="E:\общественная презентация проектов ко дню победы 2014\фото военных лет\дети с деревянными автоматами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4" r="33714" b="3920"/>
          <a:stretch/>
        </p:blipFill>
        <p:spPr bwMode="auto">
          <a:xfrm>
            <a:off x="251520" y="2349326"/>
            <a:ext cx="4071937" cy="431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Детский сад\Desktop\георгиевская лент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204864"/>
            <a:ext cx="3048000" cy="99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8721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2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2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2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Дети – участники ВОВ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43608" y="2132856"/>
            <a:ext cx="3442446" cy="658368"/>
          </a:xfrm>
        </p:spPr>
        <p:txBody>
          <a:bodyPr>
            <a:normAutofit/>
          </a:bodyPr>
          <a:lstStyle/>
          <a:p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Валя Котик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04048" y="2204864"/>
            <a:ext cx="3447288" cy="658368"/>
          </a:xfrm>
        </p:spPr>
        <p:txBody>
          <a:bodyPr>
            <a:normAutofit/>
          </a:bodyPr>
          <a:lstStyle/>
          <a:p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Марат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Казей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7" name="Содержимое 3" descr="http://pedsovet.su/_ld/285/57149464.jpg"/>
          <p:cNvPicPr>
            <a:picLocks noGrp="1"/>
          </p:cNvPicPr>
          <p:nvPr>
            <p:ph sz="half" idx="2"/>
          </p:nvPr>
        </p:nvPicPr>
        <p:blipFill rotWithShape="1">
          <a:blip r:embed="rId2" cstate="print"/>
          <a:srcRect l="51753" t="29298" r="3923" b="15610"/>
          <a:stretch/>
        </p:blipFill>
        <p:spPr bwMode="auto">
          <a:xfrm>
            <a:off x="755576" y="2924944"/>
            <a:ext cx="3587825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3" descr="http://900igr.net/datas/istorija/Deti-vojny/0041-041-Marat-Ivanovich-Kazej-29-oktjabrja-1929-derevnja-Stankovo.jpg"/>
          <p:cNvPicPr>
            <a:picLocks noGrp="1"/>
          </p:cNvPicPr>
          <p:nvPr>
            <p:ph sz="quarter" idx="4"/>
          </p:nvPr>
        </p:nvPicPr>
        <p:blipFill rotWithShape="1">
          <a:blip r:embed="rId3" cstate="print"/>
          <a:srcRect l="11988" t="11348" r="31997" b="15469"/>
          <a:stretch/>
        </p:blipFill>
        <p:spPr bwMode="auto">
          <a:xfrm>
            <a:off x="4860032" y="2924944"/>
            <a:ext cx="3744416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449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95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 tmFilter="0,0; .5, 1; 1, 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Дети – помощники 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9" name="Picture 2" descr="E:\общественная презентация проектов ко дню победы 2014\фото военных лет\мальчик на заводе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2" r="19626" b="4191"/>
          <a:stretch/>
        </p:blipFill>
        <p:spPr bwMode="auto">
          <a:xfrm>
            <a:off x="323527" y="2276872"/>
            <a:ext cx="4274901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Детский сад\Desktop\георгиевская лент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733256"/>
            <a:ext cx="3048000" cy="99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img0.liveinternet.ru/images/attach/c/7/98/334/98334976_0_4479f_77d9fd3e_XL.jpg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6" t="5744" r="7026"/>
          <a:stretch/>
        </p:blipFill>
        <p:spPr bwMode="auto">
          <a:xfrm>
            <a:off x="4644008" y="2924944"/>
            <a:ext cx="4180503" cy="3016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536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Ада </a:t>
            </a:r>
            <a:r>
              <a:rPr lang="ru-RU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Занегина</a:t>
            </a:r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ru-RU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60848"/>
            <a:ext cx="3622734" cy="4653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G:\фото военных лет\танк 52.jpg"/>
          <p:cNvPicPr>
            <a:picLocks noChangeAspect="1" noChangeArrowheads="1"/>
          </p:cNvPicPr>
          <p:nvPr/>
        </p:nvPicPr>
        <p:blipFill>
          <a:blip r:embed="rId3"/>
          <a:srcRect l="4816" r="6679" b="4530"/>
          <a:stretch>
            <a:fillRect/>
          </a:stretch>
        </p:blipFill>
        <p:spPr bwMode="auto">
          <a:xfrm>
            <a:off x="4162286" y="3068960"/>
            <a:ext cx="4572000" cy="3429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4793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25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25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2345733" cy="1072220"/>
          </a:xfrm>
        </p:spPr>
        <p:txBody>
          <a:bodyPr/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Деревья тоже воевали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" name="Объект 4" descr="http://bio.1september.ru/2009/14/1_5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3456384" cy="324036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499992" y="188640"/>
            <a:ext cx="1872208" cy="10722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Военная техника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499992" y="4005064"/>
            <a:ext cx="4246116" cy="10722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Лента времени </a:t>
            </a:r>
          </a:p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«Пригород –фронту»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124" name="Picture 4" descr="G:\общественная презентация проектов ко дню победы 2014\9мая 29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6" t="79384" r="63589" b="4887"/>
          <a:stretch/>
        </p:blipFill>
        <p:spPr bwMode="auto">
          <a:xfrm>
            <a:off x="539552" y="5740400"/>
            <a:ext cx="2781300" cy="1006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G:\общественная презентация проектов ко дню победы 2014\9мая 29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8" t="76773" r="29644" b="9263"/>
          <a:stretch/>
        </p:blipFill>
        <p:spPr bwMode="auto">
          <a:xfrm>
            <a:off x="3320852" y="5521784"/>
            <a:ext cx="2743201" cy="89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G:\общественная презентация проектов ко дню победы 2014\9мая 29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28" t="59967" b="26134"/>
          <a:stretch/>
        </p:blipFill>
        <p:spPr bwMode="auto">
          <a:xfrm>
            <a:off x="6064053" y="5295900"/>
            <a:ext cx="2666819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Детский сад\Desktop\Рисунок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8" t="5968" r="9449" b="14944"/>
          <a:stretch/>
        </p:blipFill>
        <p:spPr bwMode="auto">
          <a:xfrm>
            <a:off x="4051299" y="1447800"/>
            <a:ext cx="4051301" cy="242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437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2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375"/>
                            </p:stCondLst>
                            <p:childTnLst>
                              <p:par>
                                <p:cTn id="1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25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250"/>
                            </p:stCondLst>
                            <p:childTnLst>
                              <p:par>
                                <p:cTn id="2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25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Проект «Книга Памяти ДОУ»</a:t>
            </a:r>
            <a:r>
              <a:rPr lang="ru-RU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</a:p>
        </p:txBody>
      </p:sp>
      <p:pic>
        <p:nvPicPr>
          <p:cNvPr id="1026" name="Picture 2" descr="E:\инновационные проекты\DSC067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3" t="7039" r="2368" b="10460"/>
          <a:stretch/>
        </p:blipFill>
        <p:spPr bwMode="auto">
          <a:xfrm rot="5400000">
            <a:off x="449268" y="2871211"/>
            <a:ext cx="3924983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инновационные проекты\DSC0670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" t="7039" r="15231" b="7059"/>
          <a:stretch/>
        </p:blipFill>
        <p:spPr bwMode="auto">
          <a:xfrm rot="16200000">
            <a:off x="4501567" y="3083806"/>
            <a:ext cx="410130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237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инновационные проекты\DSC0670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" t="3312" r="5161" b="3424"/>
          <a:stretch/>
        </p:blipFill>
        <p:spPr bwMode="auto">
          <a:xfrm rot="16200000">
            <a:off x="-134434" y="930493"/>
            <a:ext cx="5022393" cy="353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инновационные проекты\DSC0670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8" t="4741" r="8669" b="8819"/>
          <a:stretch/>
        </p:blipFill>
        <p:spPr bwMode="auto">
          <a:xfrm rot="16200000">
            <a:off x="3901094" y="1861061"/>
            <a:ext cx="5439671" cy="3679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Детский сад\Desktop\георгиевская лент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763" y="5517232"/>
            <a:ext cx="3048000" cy="99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3320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7756263" cy="1054250"/>
          </a:xfrm>
        </p:spPr>
        <p:txBody>
          <a:bodyPr/>
          <a:lstStyle/>
          <a:p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Общественная презентация проектов о Победе</a:t>
            </a:r>
            <a:endParaRPr lang="ru-RU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074" name="Picture 2" descr="E:\общественная презентация проектов ко дню победы 2014\IMG_52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645024"/>
            <a:ext cx="4274568" cy="284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общественная презентация проектов ко дню победы 2014\IMG_530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6" t="6928" r="19793" b="5812"/>
          <a:stretch/>
        </p:blipFill>
        <p:spPr bwMode="auto">
          <a:xfrm>
            <a:off x="179512" y="2276872"/>
            <a:ext cx="3910732" cy="316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Детский сад\Desktop\георгиевская лент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276" y="2290018"/>
            <a:ext cx="3048000" cy="99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7453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общественная презентация проектов ко дню победы 2014\IMG_536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0" t="11110" r="8862" b="17239"/>
          <a:stretch/>
        </p:blipFill>
        <p:spPr bwMode="auto">
          <a:xfrm>
            <a:off x="323528" y="1700808"/>
            <a:ext cx="8392118" cy="472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652736" y="260648"/>
            <a:ext cx="7756263" cy="10542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Участники театрализованной композиции «Дети войны»</a:t>
            </a:r>
            <a:endParaRPr lang="ru-RU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328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Детский сад\Desktop\георгиевская лент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56" y="1052736"/>
            <a:ext cx="8280920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2970" y="332656"/>
            <a:ext cx="8455510" cy="622202"/>
          </a:xfrm>
        </p:spPr>
        <p:txBody>
          <a:bodyPr/>
          <a:lstStyle/>
          <a:p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Фестиваль патриотической песни</a:t>
            </a:r>
            <a:endParaRPr lang="ru-RU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9218" name="Picture 2" descr="C:\Users\Детский сад\Desktop\методист\фестиваль патриотической песни\DSC0666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2" r="9490" b="4557"/>
          <a:stretch/>
        </p:blipFill>
        <p:spPr bwMode="auto">
          <a:xfrm>
            <a:off x="755576" y="2132855"/>
            <a:ext cx="7632848" cy="4496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856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АКТУАЛЬНОСТЬ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Текст 2"/>
          <p:cNvSpPr txBox="1">
            <a:spLocks/>
          </p:cNvSpPr>
          <p:nvPr/>
        </p:nvSpPr>
        <p:spPr>
          <a:xfrm>
            <a:off x="699248" y="2084795"/>
            <a:ext cx="8049216" cy="4104456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3657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77240" indent="-3657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"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3657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08760" indent="-32004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-32004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4884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888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892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Дети, начиная с дошкольного возраста, страдают дефицитом знаний о родном крае, стране, особенностях родных традиций, мало знают о подвиге родного народа в борьбе с фашизмом в годы Великой Отечественной войны. Конечно это не проходит бесследно, в душе ребенка зарождается равнодушное отношение к близким людям, товарищам, наблюдается недостаток сочувствия и сострадания к  чужому горю.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" name="Picture 10" descr="C:\Users\Татка\Pictures\0_5b4ac_17c66fec_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2835074" cy="836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8" descr="http://localhostr.com/file/BMNP9FG/2nulnp4.gif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05653" y="5076718"/>
            <a:ext cx="422883" cy="10787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40307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1176"/>
            <a:ext cx="9144000" cy="1152128"/>
          </a:xfrm>
        </p:spPr>
        <p:txBody>
          <a:bodyPr/>
          <a:lstStyle/>
          <a:p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Всероссийская акция</a:t>
            </a:r>
            <a:b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«Бессмертный полк»</a:t>
            </a:r>
            <a:endParaRPr lang="ru-RU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242" name="Picture 2" descr="E:\общественная презентация проектов ко дню победы 2014\митинг у камня\IMG_463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" r="10609" b="5177"/>
          <a:stretch/>
        </p:blipFill>
        <p:spPr bwMode="auto">
          <a:xfrm>
            <a:off x="1115616" y="1412776"/>
            <a:ext cx="7127130" cy="522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Детский сад\Desktop\георгиевская лента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039966"/>
            <a:ext cx="7992888" cy="818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0015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Спасибо за внимание!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" name="Picture 2" descr="C:\Users\Детский сад\Desktop\георгиевская лент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348880"/>
            <a:ext cx="7992888" cy="818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://localhostr.com/file/BMNP9FG/2nulnp4.gif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18645" y="3501008"/>
            <a:ext cx="698243" cy="1781258"/>
          </a:xfrm>
          <a:prstGeom prst="rect">
            <a:avLst/>
          </a:prstGeom>
          <a:noFill/>
        </p:spPr>
      </p:pic>
      <p:pic>
        <p:nvPicPr>
          <p:cNvPr id="8" name="Picture 10" descr="C:\Users\Татка\Pictures\0_5b4ac_17c66fec_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3728" y="5134556"/>
            <a:ext cx="4542993" cy="1340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950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08912" cy="2592288"/>
          </a:xfrm>
        </p:spPr>
        <p:txBody>
          <a:bodyPr/>
          <a:lstStyle/>
          <a:p>
            <a:r>
              <a:rPr lang="ru-RU" sz="2800" dirty="0">
                <a:solidFill>
                  <a:srgbClr val="FFFFFF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rPr>
              <a:t>Инновационный проект </a:t>
            </a:r>
            <a:br>
              <a:rPr lang="ru-RU" sz="2800" dirty="0">
                <a:solidFill>
                  <a:srgbClr val="FFFFFF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rPr>
            </a:br>
            <a:r>
              <a:rPr lang="ru-RU" sz="2800" dirty="0" smtClean="0">
                <a:solidFill>
                  <a:srgbClr val="FFFFFF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rPr>
              <a:t>по </a:t>
            </a:r>
            <a:r>
              <a:rPr lang="ru-RU" sz="2800" dirty="0">
                <a:solidFill>
                  <a:srgbClr val="FFFFFF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rPr>
              <a:t>гражданско –патриотическому воспитанию детей старшего дошкольного </a:t>
            </a:r>
            <a:r>
              <a:rPr lang="ru-RU" sz="2800" dirty="0" smtClean="0">
                <a:solidFill>
                  <a:srgbClr val="FFFFFF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rPr>
              <a:t>возраста</a:t>
            </a:r>
            <a:br>
              <a:rPr lang="ru-RU" sz="2800" dirty="0" smtClean="0">
                <a:solidFill>
                  <a:srgbClr val="FFFFFF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rPr>
            </a:br>
            <a:r>
              <a:rPr lang="ru-RU" sz="2800" dirty="0">
                <a:solidFill>
                  <a:srgbClr val="FFFFFF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rPr>
              <a:t/>
            </a:r>
            <a:br>
              <a:rPr lang="ru-RU" sz="2800" dirty="0">
                <a:solidFill>
                  <a:srgbClr val="FFFFFF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rPr>
            </a:br>
            <a:r>
              <a:rPr lang="ru-RU" sz="3600" b="1" dirty="0">
                <a:solidFill>
                  <a:srgbClr val="FFFFFF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rPr>
              <a:t>Я ПОМНЮ, Я ГОРЖУСЬ!</a:t>
            </a:r>
            <a:endParaRPr lang="ru-RU" sz="3600" b="1" dirty="0"/>
          </a:p>
        </p:txBody>
      </p:sp>
      <p:sp>
        <p:nvSpPr>
          <p:cNvPr id="4" name="Текст 2"/>
          <p:cNvSpPr txBox="1">
            <a:spLocks/>
          </p:cNvSpPr>
          <p:nvPr/>
        </p:nvSpPr>
        <p:spPr>
          <a:xfrm>
            <a:off x="395536" y="3789040"/>
            <a:ext cx="8326635" cy="2448272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3657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77240" indent="-3657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"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3657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08760" indent="-32004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-32004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4884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888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892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ЦЕЛЬ: формирование основ гражданско-патриотического</a:t>
            </a:r>
          </a:p>
          <a:p>
            <a:pPr marL="0" indent="0" algn="just">
              <a:buNone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                   воспитания, в ходе  подготовки празднованию</a:t>
            </a:r>
          </a:p>
          <a:p>
            <a:pPr marL="0" indent="0" algn="just">
              <a:buNone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                  Дня Победы, посредством проектной</a:t>
            </a:r>
          </a:p>
          <a:p>
            <a:pPr marL="0" indent="0" algn="just">
              <a:buNone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                  технологии, объединяющей всех субъектов</a:t>
            </a:r>
          </a:p>
          <a:p>
            <a:pPr marL="0" indent="0" algn="just">
              <a:buNone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                  образовательного процесса.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" name="Picture 10" descr="C:\Users\Татка\Pictures\0_5b4ac_17c66fec_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18956"/>
            <a:ext cx="2835074" cy="836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8" descr="http://localhostr.com/file/BMNP9FG/2nulnp4.gif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6318" y="4869160"/>
            <a:ext cx="422883" cy="10787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23011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План мероприятий: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050" name="Picture 2" descr="C:\Users\Детский сад\Desktop\георгиевская лент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832127"/>
            <a:ext cx="8748464" cy="99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2"/>
          <p:cNvSpPr txBox="1">
            <a:spLocks/>
          </p:cNvSpPr>
          <p:nvPr/>
        </p:nvSpPr>
        <p:spPr>
          <a:xfrm>
            <a:off x="611560" y="2226146"/>
            <a:ext cx="8049216" cy="4104456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3657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77240" indent="-3657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"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3657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08760" indent="-32004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-32004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4884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888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892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Создание экспозиции музея ДОУ, посвященной ВОВ, посредством реализации мини-проектов «Монумент Победы», «Пригород – фронту», «Лента времени «На долгую память издалека» и др.;</a:t>
            </a:r>
          </a:p>
          <a:p>
            <a:pPr algn="just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Исследовательская деятельность «Дети войны», «Деревья тоже воевали» ;</a:t>
            </a:r>
          </a:p>
          <a:p>
            <a:pPr algn="just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Реализация проекта «Книга Памяти ДОУ»;</a:t>
            </a:r>
          </a:p>
          <a:p>
            <a:pPr algn="just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Проведение общественной презентации проектов ко Дню Победы</a:t>
            </a:r>
          </a:p>
          <a:p>
            <a:pPr marL="0" indent="0" algn="just">
              <a:buNone/>
            </a:pP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33506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7410" y="116632"/>
            <a:ext cx="4639244" cy="1054250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Музей ДОУ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4067944" y="692696"/>
            <a:ext cx="4824536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b="1" dirty="0" smtClean="0">
                <a:solidFill>
                  <a:schemeClr val="tx1"/>
                </a:solidFill>
              </a:rPr>
              <a:t> «Монумент Победы»</a:t>
            </a:r>
            <a:endParaRPr lang="ru-RU" sz="3200" b="1" dirty="0">
              <a:solidFill>
                <a:schemeClr val="tx1"/>
              </a:solidFill>
            </a:endParaRPr>
          </a:p>
        </p:txBody>
      </p:sp>
      <p:pic>
        <p:nvPicPr>
          <p:cNvPr id="3074" name="Picture 2" descr="E:\общественная презентация проектов ко дню победы 2014\монумент победы 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26456"/>
            <a:ext cx="3165730" cy="420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D:\My documents\Мои рисунки\детский сад 160.jp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5148064" y="2204864"/>
            <a:ext cx="3132703" cy="4104456"/>
          </a:xfrm>
          <a:prstGeom prst="rect">
            <a:avLst/>
          </a:prstGeom>
          <a:noFill/>
        </p:spPr>
      </p:pic>
      <p:pic>
        <p:nvPicPr>
          <p:cNvPr id="5122" name="Picture 2" descr="C:\Users\Детский сад\Desktop\георгиевская лент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80008"/>
            <a:ext cx="3048000" cy="99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7833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75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My documents\Мои рисунки\детский сад 166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536" y="188640"/>
            <a:ext cx="3816424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D:\My documents\Мои рисунки\детский сад 162.jp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4427984" y="1412776"/>
            <a:ext cx="3899391" cy="5009393"/>
          </a:xfrm>
          <a:prstGeom prst="rect">
            <a:avLst/>
          </a:prstGeom>
          <a:noFill/>
        </p:spPr>
      </p:pic>
      <p:pic>
        <p:nvPicPr>
          <p:cNvPr id="6146" name="Picture 2" descr="C:\Users\Детский сад\Desktop\георгиевская лент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48" y="5425219"/>
            <a:ext cx="3048000" cy="99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891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общественная презентация проектов ко дню победы 2014\монумент побед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1288305"/>
            <a:ext cx="7344816" cy="543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 txBox="1">
            <a:spLocks/>
          </p:cNvSpPr>
          <p:nvPr/>
        </p:nvSpPr>
        <p:spPr>
          <a:xfrm>
            <a:off x="97410" y="116632"/>
            <a:ext cx="4639244" cy="10542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b="1" dirty="0" smtClean="0">
                <a:solidFill>
                  <a:schemeClr val="tx1"/>
                </a:solidFill>
              </a:rPr>
              <a:t>Музей ДОУ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4647430" y="457698"/>
            <a:ext cx="4032448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b="1" dirty="0" smtClean="0">
                <a:solidFill>
                  <a:schemeClr val="tx1"/>
                </a:solidFill>
              </a:rPr>
              <a:t> «Слава оружию»</a:t>
            </a:r>
            <a:endParaRPr lang="ru-RU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352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30" y="570156"/>
            <a:ext cx="8280918" cy="1054250"/>
          </a:xfrm>
        </p:spPr>
        <p:txBody>
          <a:bodyPr/>
          <a:lstStyle/>
          <a:p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«Монументы победы» в музее</a:t>
            </a:r>
            <a:endParaRPr lang="ru-RU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26" name="Picture 2" descr="G:\общественная презентация проектов ко дню победы 2014\9мая 29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2" t="15722" b="25724"/>
          <a:stretch/>
        </p:blipFill>
        <p:spPr bwMode="auto">
          <a:xfrm>
            <a:off x="323529" y="2132856"/>
            <a:ext cx="5256584" cy="244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общественная презентация проектов ко дню победы 2014\9мая 29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70" b="21331"/>
          <a:stretch/>
        </p:blipFill>
        <p:spPr bwMode="auto">
          <a:xfrm>
            <a:off x="3851920" y="4221088"/>
            <a:ext cx="4752528" cy="239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7571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2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7756263" cy="842620"/>
          </a:xfrm>
        </p:spPr>
        <p:txBody>
          <a:bodyPr/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музее ДОУ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050" name="Picture 2" descr="G:\общественная презентация проектов ко дню победы 2014\оформление экспозиции музея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" r="2844" b="4833"/>
          <a:stretch/>
        </p:blipFill>
        <p:spPr bwMode="auto">
          <a:xfrm>
            <a:off x="467544" y="2208530"/>
            <a:ext cx="4032449" cy="286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общественная презентация проектов ко дню победы 2014\9мая 29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0" r="4414" b="8647"/>
          <a:stretch/>
        </p:blipFill>
        <p:spPr bwMode="auto">
          <a:xfrm>
            <a:off x="4716016" y="3639443"/>
            <a:ext cx="4015491" cy="2662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252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224</TotalTime>
  <Words>271</Words>
  <Application>Microsoft Office PowerPoint</Application>
  <PresentationFormat>Экран (4:3)</PresentationFormat>
  <Paragraphs>46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Твердый переплет</vt:lpstr>
      <vt:lpstr> ГОРНОУРАЛЬСКИЙ ГОРОДСКОЙ ОКРУГ МУНИЦИПАЛЬНОЕ БЮДЖЕТНОЕ  ДОШКОЛЬНОЕ ОБРАЗОВАТЕЛЬНОЕ УЧРЕЖДЕНИЕ  ДЕТСКИЙ САД № 26 п.Горноуральский 26а, Пригородный район, Свердловская область, 622904 тел./факс (3435) 91-26-14, E-mail: alenaelinina@mail.ru </vt:lpstr>
      <vt:lpstr>АКТУАЛЬНОСТЬ</vt:lpstr>
      <vt:lpstr>Инновационный проект  по гражданско –патриотическому воспитанию детей старшего дошкольного возраста  Я ПОМНЮ, Я ГОРЖУСЬ!</vt:lpstr>
      <vt:lpstr>План мероприятий:</vt:lpstr>
      <vt:lpstr>Музей ДОУ</vt:lpstr>
      <vt:lpstr>Презентация PowerPoint</vt:lpstr>
      <vt:lpstr>Презентация PowerPoint</vt:lpstr>
      <vt:lpstr>«Монументы победы» в музее</vt:lpstr>
      <vt:lpstr>В музее ДОУ</vt:lpstr>
      <vt:lpstr>Исследовательская деятельность</vt:lpstr>
      <vt:lpstr>Дети – участники ВОВ</vt:lpstr>
      <vt:lpstr>Дети – помощники </vt:lpstr>
      <vt:lpstr>Ада Занегина </vt:lpstr>
      <vt:lpstr>Деревья тоже воевали</vt:lpstr>
      <vt:lpstr>Проект «Книга Памяти ДОУ» </vt:lpstr>
      <vt:lpstr>Презентация PowerPoint</vt:lpstr>
      <vt:lpstr>Общественная презентация проектов о Победе</vt:lpstr>
      <vt:lpstr>Презентация PowerPoint</vt:lpstr>
      <vt:lpstr>Фестиваль патриотической песни</vt:lpstr>
      <vt:lpstr>Всероссийская акция  «Бессмертный полк»</vt:lpstr>
      <vt:lpstr>Спасибо за внимание!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ГОРНОУРАЛЬСКИЙ ГОРОДСКОЙ ОКРУГ МУНИЦИПАЛЬНОЕ БЮДЖЕТНОЕ  ДОШКОЛЬНОЕ ОБРАЗОВАТЕЛЬНОЕ УЧРЕЖДЕНИЕ  ДЕТСКИЙ САД № 26 п.Горноуральский 26а, Пригородный район, Свердловская область, 622904 тел./факс (3435) 91-26-14, E-mail: alenaelinina@mail.ru</dc:title>
  <dc:creator>Детский сад</dc:creator>
  <cp:lastModifiedBy>Детский сад</cp:lastModifiedBy>
  <cp:revision>22</cp:revision>
  <dcterms:created xsi:type="dcterms:W3CDTF">2014-05-28T05:49:17Z</dcterms:created>
  <dcterms:modified xsi:type="dcterms:W3CDTF">2014-05-30T07:52:47Z</dcterms:modified>
</cp:coreProperties>
</file>