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2"/>
  </p:notesMasterIdLst>
  <p:sldIdLst>
    <p:sldId id="256" r:id="rId3"/>
    <p:sldId id="265" r:id="rId4"/>
    <p:sldId id="280" r:id="rId5"/>
    <p:sldId id="281" r:id="rId6"/>
    <p:sldId id="274" r:id="rId7"/>
    <p:sldId id="279" r:id="rId8"/>
    <p:sldId id="273" r:id="rId9"/>
    <p:sldId id="282" r:id="rId10"/>
    <p:sldId id="268" r:id="rId11"/>
  </p:sldIdLst>
  <p:sldSz cx="12192000" cy="6858000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Montserrat" panose="020B0604020202020204" charset="-52"/>
      <p:regular r:id="rId17"/>
      <p:bold r:id="rId18"/>
      <p:italic r:id="rId19"/>
      <p:boldItalic r:id="rId20"/>
    </p:embeddedFont>
    <p:embeddedFont>
      <p:font typeface="JakobTT" panose="020B0604020202020204" charset="-52"/>
      <p:bold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026" userDrawn="1">
          <p15:clr>
            <a:srgbClr val="A4A3A4"/>
          </p15:clr>
        </p15:guide>
        <p15:guide id="2" pos="31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4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D00"/>
    <a:srgbClr val="FC8501"/>
    <a:srgbClr val="FFF06A"/>
    <a:srgbClr val="FFFF5B"/>
    <a:srgbClr val="6C2914"/>
    <a:srgbClr val="893419"/>
    <a:srgbClr val="E27F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-312" y="570"/>
      </p:cViewPr>
      <p:guideLst>
        <p:guide orient="horz" pos="1026"/>
        <p:guide pos="313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912644425548941"/>
          <c:y val="4.7159105841814014E-2"/>
          <c:w val="0.71483769319261736"/>
          <c:h val="0.8609164488701348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окт.22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Критерий № 1</c:v>
                </c:pt>
                <c:pt idx="1">
                  <c:v>Критерий №2</c:v>
                </c:pt>
                <c:pt idx="2">
                  <c:v>Критерий № 3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52</c:v>
                </c:pt>
                <c:pt idx="1">
                  <c:v>64</c:v>
                </c:pt>
                <c:pt idx="2">
                  <c:v>72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мар.23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Критерий № 1</c:v>
                </c:pt>
                <c:pt idx="1">
                  <c:v>Критерий №2</c:v>
                </c:pt>
                <c:pt idx="2">
                  <c:v>Критерий № 3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65</c:v>
                </c:pt>
                <c:pt idx="1">
                  <c:v>85</c:v>
                </c:pt>
                <c:pt idx="2">
                  <c:v>95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cylinder"/>
        <c:axId val="134133632"/>
        <c:axId val="134135168"/>
        <c:axId val="180325888"/>
      </c:bar3DChart>
      <c:catAx>
        <c:axId val="134133632"/>
        <c:scaling>
          <c:orientation val="minMax"/>
        </c:scaling>
        <c:delete val="0"/>
        <c:axPos val="b"/>
        <c:majorTickMark val="out"/>
        <c:minorTickMark val="none"/>
        <c:tickLblPos val="nextTo"/>
        <c:crossAx val="134135168"/>
        <c:crosses val="autoZero"/>
        <c:auto val="1"/>
        <c:lblAlgn val="ctr"/>
        <c:lblOffset val="100"/>
        <c:noMultiLvlLbl val="0"/>
      </c:catAx>
      <c:valAx>
        <c:axId val="134135168"/>
        <c:scaling>
          <c:orientation val="minMax"/>
          <c:max val="100"/>
          <c:min val="10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34133632"/>
        <c:crosses val="autoZero"/>
        <c:crossBetween val="between"/>
        <c:majorUnit val="5"/>
        <c:minorUnit val="2.0000000000000004E-2"/>
      </c:valAx>
      <c:serAx>
        <c:axId val="180325888"/>
        <c:scaling>
          <c:orientation val="minMax"/>
        </c:scaling>
        <c:delete val="0"/>
        <c:axPos val="b"/>
        <c:majorTickMark val="out"/>
        <c:minorTickMark val="none"/>
        <c:tickLblPos val="nextTo"/>
        <c:crossAx val="13413516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953972-52ED-416F-9025-FF401363327C}" type="datetimeFigureOut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B8B3C0-5852-4BA6-A9AC-6FDF0935380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9550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svg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39CDE34-3911-4FEE-BE55-65B4803DE2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893419"/>
                </a:solidFill>
                <a:latin typeface="JakobTT" pitchFamily="2" charset="-52"/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393180C-98E7-461B-AC11-3B8C126F5D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893419"/>
                </a:solidFill>
                <a:latin typeface="Montserrat" panose="00000500000000000000" pitchFamily="50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63D6356-78BF-4269-984E-FEB9D58665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6C81B8-DD4A-4128-8B59-6A55BA2690F1}" type="datetime1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7504159-9A51-4125-9197-DF46CE1C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35DEB08-97BE-4220-8F10-2201F5A14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821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3E41A231-6307-4CA8-A514-BC58F69D370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887902" y="6254392"/>
            <a:ext cx="499168" cy="55564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C938FB5-1A37-447A-80C8-E7166BE998D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 rot="19436806">
            <a:off x="7797068" y="5058569"/>
            <a:ext cx="4876800" cy="143827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5D83C-3A76-48D7-958B-E8F43C5D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2436812"/>
            <a:ext cx="5257800" cy="2649538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75B8D35-88D1-4AFD-A538-EBEE6F717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 rot="2027138">
            <a:off x="280254" y="963381"/>
            <a:ext cx="5887883" cy="4847695"/>
          </a:xfrm>
          <a:prstGeom prst="hexagon">
            <a:avLst>
              <a:gd name="adj" fmla="val 33887"/>
              <a:gd name="vf" fmla="val 115470"/>
            </a:avLst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7875F4-D2BC-44D3-A24B-8860367C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AEBFD-D8FB-4C04-8BDC-D2DE56245B4F}" type="datetime1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CD32E0-EBD5-4144-9BB3-A4F2ED33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DDECEA-9999-4134-85F5-887825C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87902" y="6356350"/>
            <a:ext cx="465898" cy="365125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xmlns="" id="{F2E9BB72-E1DD-4618-BD66-24368B805A86}"/>
              </a:ext>
            </a:extLst>
          </p:cNvPr>
          <p:cNvSpPr/>
          <p:nvPr userDrawn="1"/>
        </p:nvSpPr>
        <p:spPr>
          <a:xfrm>
            <a:off x="5410200" y="5950211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xmlns="" id="{A38063E9-FAA0-4246-9BF3-60B7A33E8B3A}"/>
              </a:ext>
            </a:extLst>
          </p:cNvPr>
          <p:cNvSpPr/>
          <p:nvPr userDrawn="1"/>
        </p:nvSpPr>
        <p:spPr>
          <a:xfrm>
            <a:off x="1269380" y="411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4035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8846595-B802-41A4-970C-22C37E6A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FA1E9B68-39C3-47AE-957F-45DBAADB0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E5184C6-2AC6-418B-8D71-FC78989490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076B9D-738F-48D0-AE1E-08CD3D4CA0EB}" type="datetime1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22C4D58-34FE-4406-B562-EC10E1E9C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D14CA1-A58A-4E99-B728-FF28A9EB1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F1012213-EC2F-4A6C-9D6A-399A6017542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19436806">
            <a:off x="7797068" y="5058569"/>
            <a:ext cx="4876800" cy="1438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498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A13177F-BDEB-4E02-9114-6BFC40A4D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EE4C9CB-1A24-4673-9F7A-6AFD56C86A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rgbClr val="6C2914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410B3A09-77B0-49BF-AB88-46D063CFB9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63441B-DB14-4208-8ACA-AAA4CB256BB6}" type="datetime1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C14870D-2B28-4C46-870E-914CC2FBA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F1562AD-CF6D-4775-BB23-6E90F346A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9849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0B831AC-D268-44F0-B3C9-94DCF10A6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760C430-9456-4678-B355-837F0E7090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EDB9D0DD-4994-4E95-87A6-3A7AF12011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C0B3DBC-5636-43DC-9BD4-C355CBB0A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0EF83-AA60-42F5-9479-4FEEDB3AD045}" type="datetime1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0135A61-5BEC-4248-85C1-9B73979E1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B65A635-53F7-47C0-BD69-1FD8DA7589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17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64A6B3-7BF9-41A0-8A85-1634631F28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6DDC1E2-A07C-4E1D-8194-FA6DDC07BF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D69CF65-E5A1-4244-8341-6072CE76DA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391DC19A-F204-4904-99DE-A0F4441171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9E7857A-64F3-434B-AC25-8EA7827A3C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A442CA96-06E7-49A1-BB20-A77DED959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977772-920E-41C4-B9A1-EFDD625F4898}" type="datetime1">
              <a:rPr lang="ru-RU" smtClean="0"/>
              <a:pPr/>
              <a:t>17.11.2022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F30359C3-D770-4EA5-B4FB-81A85B865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BB4A02A8-5215-4D52-8EC1-1F0811DB4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38869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B1396AD-5534-41E0-8B9C-EC69C0CBA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A9DA10C6-9251-4E0B-8469-8C189C446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12277-84BE-4559-9AEA-7E6BFA6D044D}" type="datetime1">
              <a:rPr lang="ru-RU" smtClean="0"/>
              <a:pPr/>
              <a:t>17.11.2022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7B74E1FA-3C40-4AB3-BF9C-31137188C1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96E1342D-2D51-482F-9AC3-498CE390D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" name="Рисунок 30">
            <a:extLst>
              <a:ext uri="{FF2B5EF4-FFF2-40B4-BE49-F238E27FC236}">
                <a16:creationId xmlns:a16="http://schemas.microsoft.com/office/drawing/2014/main" xmlns="" id="{4D25E51C-2722-42A6-A1D6-F251B19B458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25658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2" name="Рисунок 30">
            <a:extLst>
              <a:ext uri="{FF2B5EF4-FFF2-40B4-BE49-F238E27FC236}">
                <a16:creationId xmlns:a16="http://schemas.microsoft.com/office/drawing/2014/main" xmlns="" id="{D08646DE-2724-42FC-94DB-809E72D9D42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663910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3" name="Рисунок 30">
            <a:extLst>
              <a:ext uri="{FF2B5EF4-FFF2-40B4-BE49-F238E27FC236}">
                <a16:creationId xmlns:a16="http://schemas.microsoft.com/office/drawing/2014/main" xmlns="" id="{EF5D67DD-4958-4606-8584-F9963F1D705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308122" y="2603753"/>
            <a:ext cx="2478650" cy="2478650"/>
          </a:xfrm>
          <a:prstGeom prst="ellipse">
            <a:avLst/>
          </a:prstGeom>
        </p:spPr>
        <p:txBody>
          <a:bodyPr>
            <a:normAutofit/>
          </a:bodyPr>
          <a:lstStyle>
            <a:lvl1pPr>
              <a:defRPr sz="1100"/>
            </a:lvl1pPr>
          </a:lstStyle>
          <a:p>
            <a:endParaRPr lang="ru-RU"/>
          </a:p>
        </p:txBody>
      </p:sp>
      <p:sp>
        <p:nvSpPr>
          <p:cNvPr id="35" name="Текст 34">
            <a:extLst>
              <a:ext uri="{FF2B5EF4-FFF2-40B4-BE49-F238E27FC236}">
                <a16:creationId xmlns:a16="http://schemas.microsoft.com/office/drawing/2014/main" xmlns="" id="{09B7D95D-1409-4AB6-8677-E93F8736C90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80433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6" name="Текст 34">
            <a:extLst>
              <a:ext uri="{FF2B5EF4-FFF2-40B4-BE49-F238E27FC236}">
                <a16:creationId xmlns:a16="http://schemas.microsoft.com/office/drawing/2014/main" xmlns="" id="{E96436A9-B98C-48B9-8BC7-A0B8101314A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63910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7" name="Текст 34">
            <a:extLst>
              <a:ext uri="{FF2B5EF4-FFF2-40B4-BE49-F238E27FC236}">
                <a16:creationId xmlns:a16="http://schemas.microsoft.com/office/drawing/2014/main" xmlns="" id="{85F0B919-3A0F-48D0-9288-70E8D58C26F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305502" y="5376242"/>
            <a:ext cx="2476500" cy="766762"/>
          </a:xfrm>
        </p:spPr>
        <p:txBody>
          <a:bodyPr>
            <a:no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100"/>
            </a:lvl3pPr>
            <a:lvl4pPr marL="1371600" indent="0">
              <a:buNone/>
              <a:defRPr sz="1050"/>
            </a:lvl4pPr>
            <a:lvl5pPr marL="1828800" indent="0">
              <a:buNone/>
              <a:defRPr sz="1050"/>
            </a:lvl5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5129213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694038A7-8589-4789-BF09-DCCB47224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2D3CC-1A94-46F4-B958-488E5ADC4BBB}" type="datetime1">
              <a:rPr lang="ru-RU" smtClean="0"/>
              <a:pPr/>
              <a:t>17.11.2022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E878B02D-0950-45BA-99B7-5E4F9F5A87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0BE6AA8-06B0-4F9C-B36E-E4C57EF62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1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651AB962-BF16-46A8-B04B-106C857F0A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C55AB59A-1D5F-40FF-84B5-4E94D0C8DF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3F3383-F66E-4B3C-8925-6906B3A29C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0522687-8C53-4841-A0EB-D63BB33E3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14ED75-B3A5-4685-8DD5-20F2D7A200BF}" type="datetime1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5C01B798-7E0D-4667-B66C-C2BC7C700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E398138-A0D8-428F-AF32-DF4BF6275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6713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3E5D83C-3A76-48D7-958B-E8F43C5D1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B75B8D35-88D1-4AFD-A538-EBEE6F7170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1BCF1A94-467F-4423-9653-222E1AB8E1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237875F4-D2BC-44D3-A24B-8860367CB6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62CC3-1545-45CB-819B-BE3FBAF75594}" type="datetime1">
              <a:rPr lang="ru-RU" smtClean="0"/>
              <a:pPr/>
              <a:t>17.11.2022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ECD32E0-EBD5-4144-9BB3-A4F2ED336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9DDECEA-9999-4134-85F5-887825C4A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3464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9.svg"/><Relationship Id="rId5" Type="http://schemas.openxmlformats.org/officeDocument/2006/relationships/image" Target="../media/image6.png"/><Relationship Id="rId4" Type="http://schemas.openxmlformats.org/officeDocument/2006/relationships/image" Target="../media/image4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B119F6AE-9781-4E6B-A7CD-5D45D6814E8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887902" y="6254392"/>
            <a:ext cx="499168" cy="55564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D77D190A-A4CF-4517-B191-F3968885588E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-187232" y="-210693"/>
            <a:ext cx="3958207" cy="24003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FA6369D-5404-4314-9349-3E62E6B56B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9154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AC3024F-676E-4F70-9F99-3DD9B3F81C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9172916-D50C-41AA-A02F-22473CAE11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A0A82-DA1B-4225-B457-0DA4C71E0397}" type="datetime1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610E32F-14DE-4429-9F4F-39F285ABA04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441CF9E-FF3C-4A89-892D-7CB6086E13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80388" y="6356350"/>
            <a:ext cx="4991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fld id="{30610E56-2C6A-4682-B8DD-3E5D531C25FE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4710876-FC82-5947-01A4-81D27313341E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9933676" y="690432"/>
            <a:ext cx="1600545" cy="646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112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93419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6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pattFill prst="sm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7BBA579-B4C0-4A1E-972E-3CD6DAFFE1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-187232" y="-210694"/>
            <a:ext cx="6645182" cy="402971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D27F635-BD3B-4DAF-81EA-CD149C643F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8A2059B-3F27-4637-9572-F42A37639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2139950"/>
            <a:ext cx="10515600" cy="38235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A646DE-D392-4BC4-8560-A3EC72476A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9BFE60-5282-412B-A9CE-03A255187899}" type="datetime1">
              <a:rPr lang="ru-RU" smtClean="0"/>
              <a:pPr/>
              <a:t>17.11.2022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889B5DA-52BD-4753-9C8A-1754C563808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7D4AA7-1018-4BBF-A95B-49559A6F9B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C074F-C304-4DF7-850C-364CC43179B7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8A0A11A1-2F9A-4FAE-B544-4E21D3F6BBBF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9925050" y="681037"/>
            <a:ext cx="1428750" cy="61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858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893419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rgbClr val="6C2914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rgbClr val="6C2914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6C291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291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6C291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38257F02-5CA0-4072-A6E1-9C4FF82F292E}"/>
              </a:ext>
            </a:extLst>
          </p:cNvPr>
          <p:cNvSpPr/>
          <p:nvPr/>
        </p:nvSpPr>
        <p:spPr>
          <a:xfrm>
            <a:off x="0" y="0"/>
            <a:ext cx="12192000" cy="1393371"/>
          </a:xfrm>
          <a:prstGeom prst="rect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A86185B6-09CC-4817-9180-9F03EE0DA38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1175383"/>
            <a:ext cx="12192000" cy="2413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1F16651-4783-4A27-90E1-B7B8818EDBD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5442" y="3406545"/>
            <a:ext cx="11339877" cy="2588176"/>
          </a:xfrm>
        </p:spPr>
        <p:txBody>
          <a:bodyPr anchor="ctr" anchorCtr="0">
            <a:noAutofit/>
          </a:bodyPr>
          <a:lstStyle/>
          <a:p>
            <a:r>
              <a:rPr lang="ru-RU" sz="3200" dirty="0" smtClean="0"/>
              <a:t>Интеграция формального, дополнительного и </a:t>
            </a:r>
            <a:r>
              <a:rPr lang="ru-RU" sz="3200" dirty="0" err="1" smtClean="0"/>
              <a:t>информального</a:t>
            </a:r>
            <a:r>
              <a:rPr lang="ru-RU" sz="3200" dirty="0" smtClean="0"/>
              <a:t> образования дошкольников в проектной деятельности в условиях сетевого взаимодействия ДОУ (</a:t>
            </a:r>
            <a:r>
              <a:rPr lang="en-US" sz="3200" dirty="0"/>
              <a:t>STEM</a:t>
            </a:r>
            <a:r>
              <a:rPr lang="ru-RU" sz="3200" dirty="0"/>
              <a:t> –</a:t>
            </a:r>
            <a:r>
              <a:rPr lang="ru-RU" sz="3200" dirty="0" smtClean="0"/>
              <a:t>студия), СОШ («Точка роста») и других социальных и культурных учреждений как средство личностного развития субъектов образовательных отношений</a:t>
            </a:r>
            <a:endParaRPr lang="ru-RU" sz="32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F3778732-B499-4A33-A8EF-7E2142252B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9151" y="95001"/>
            <a:ext cx="9144000" cy="1080382"/>
          </a:xfrm>
        </p:spPr>
        <p:txBody>
          <a:bodyPr>
            <a:normAutofit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/>
              <a:t>муниципальное бюджетное дошкольное образовательное учреждение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i="1" dirty="0" smtClean="0"/>
              <a:t>детский сад №26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i="1" dirty="0" err="1" smtClean="0"/>
              <a:t>пгт</a:t>
            </a:r>
            <a:r>
              <a:rPr lang="ru-RU" b="1" i="1" dirty="0" smtClean="0"/>
              <a:t> </a:t>
            </a:r>
            <a:r>
              <a:rPr lang="ru-RU" b="1" i="1" dirty="0" err="1" smtClean="0"/>
              <a:t>Горноуральский</a:t>
            </a:r>
            <a:endParaRPr lang="ru-RU" b="1" i="1" dirty="0"/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xmlns="" id="{11C3AFA0-32E7-4C7B-AD09-0AB75A038FD1}"/>
              </a:ext>
            </a:extLst>
          </p:cNvPr>
          <p:cNvSpPr/>
          <p:nvPr/>
        </p:nvSpPr>
        <p:spPr>
          <a:xfrm>
            <a:off x="768680" y="26309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xmlns="" id="{761DAD94-16B6-4147-B95F-935805C444B3}"/>
              </a:ext>
            </a:extLst>
          </p:cNvPr>
          <p:cNvSpPr/>
          <p:nvPr/>
        </p:nvSpPr>
        <p:spPr>
          <a:xfrm>
            <a:off x="384297" y="5749613"/>
            <a:ext cx="490216" cy="490216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>
            <a:extLst>
              <a:ext uri="{FF2B5EF4-FFF2-40B4-BE49-F238E27FC236}">
                <a16:creationId xmlns:a16="http://schemas.microsoft.com/office/drawing/2014/main" xmlns="" id="{C9C63F98-1792-4DD4-B280-362CA1E3217B}"/>
              </a:ext>
            </a:extLst>
          </p:cNvPr>
          <p:cNvSpPr/>
          <p:nvPr/>
        </p:nvSpPr>
        <p:spPr>
          <a:xfrm>
            <a:off x="10879529" y="308879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6CA73157-8D7C-476B-8A10-EE1C200E46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1</a:t>
            </a:fld>
            <a:endParaRPr lang="ru-RU"/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xmlns="" id="{F3778732-B499-4A33-A8EF-7E2142252BE8}"/>
              </a:ext>
            </a:extLst>
          </p:cNvPr>
          <p:cNvSpPr txBox="1">
            <a:spLocks/>
          </p:cNvSpPr>
          <p:nvPr/>
        </p:nvSpPr>
        <p:spPr>
          <a:xfrm>
            <a:off x="345442" y="1175383"/>
            <a:ext cx="11708013" cy="10803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kern="1200">
                <a:solidFill>
                  <a:srgbClr val="893419"/>
                </a:solidFill>
                <a:latin typeface="Montserrat" panose="00000500000000000000" pitchFamily="50" charset="-52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accent6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b="1" dirty="0" smtClean="0"/>
              <a:t>Трек 2</a:t>
            </a:r>
            <a:r>
              <a:rPr lang="ru-RU" dirty="0" smtClean="0"/>
              <a:t>. Инновационное управленческое решение. Реализация индивидуальных образовательных запросов воспитанников.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dirty="0" smtClean="0"/>
              <a:t>(сетевые формы реализации формального, дополнительного и </a:t>
            </a:r>
            <a:r>
              <a:rPr lang="ru-RU" dirty="0" err="1" smtClean="0"/>
              <a:t>информального</a:t>
            </a:r>
            <a:r>
              <a:rPr lang="ru-RU" dirty="0" smtClean="0"/>
              <a:t> образования)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7178" y="5559103"/>
            <a:ext cx="373706" cy="373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1161115"/>
      </p:ext>
    </p:extLst>
  </p:cSld>
  <p:clrMapOvr>
    <a:masterClrMapping/>
  </p:clrMapOvr>
  <p:transition spd="slow" advClick="0" advTm="13000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>
            <a:extLst>
              <a:ext uri="{FF2B5EF4-FFF2-40B4-BE49-F238E27FC236}">
                <a16:creationId xmlns:a16="http://schemas.microsoft.com/office/drawing/2014/main" xmlns="" id="{3B101C1A-05A9-4761-A3E2-2BDCCCF97245}"/>
              </a:ext>
            </a:extLst>
          </p:cNvPr>
          <p:cNvSpPr/>
          <p:nvPr/>
        </p:nvSpPr>
        <p:spPr>
          <a:xfrm>
            <a:off x="11544006" y="6072506"/>
            <a:ext cx="209550" cy="209550"/>
          </a:xfrm>
          <a:prstGeom prst="ellipse">
            <a:avLst/>
          </a:prstGeom>
          <a:solidFill>
            <a:srgbClr val="FFF06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xmlns="" id="{44F2766D-4A77-4058-9AF5-B4C09082C1F0}"/>
              </a:ext>
            </a:extLst>
          </p:cNvPr>
          <p:cNvSpPr/>
          <p:nvPr/>
        </p:nvSpPr>
        <p:spPr>
          <a:xfrm>
            <a:off x="11466341" y="4602663"/>
            <a:ext cx="337183" cy="337183"/>
          </a:xfrm>
          <a:prstGeom prst="ellipse">
            <a:avLst/>
          </a:prstGeom>
          <a:solidFill>
            <a:srgbClr val="FFBD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C3C8570A-B3CC-4765-B7C9-B6296D172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9" name="Заголовок 1">
            <a:extLst>
              <a:ext uri="{FF2B5EF4-FFF2-40B4-BE49-F238E27FC236}">
                <a16:creationId xmlns:a16="http://schemas.microsoft.com/office/drawing/2014/main" xmlns="" id="{A6645B60-ECA7-41AA-AE97-DAF0A495F9C6}"/>
              </a:ext>
            </a:extLst>
          </p:cNvPr>
          <p:cNvSpPr txBox="1">
            <a:spLocks/>
          </p:cNvSpPr>
          <p:nvPr/>
        </p:nvSpPr>
        <p:spPr>
          <a:xfrm>
            <a:off x="230216" y="19804"/>
            <a:ext cx="6797687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/>
              <a:t>Характеристики проекта</a:t>
            </a:r>
          </a:p>
        </p:txBody>
      </p: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xmlns="" id="{F66C3A60-1172-4A5A-B321-B0E297ED4496}"/>
              </a:ext>
            </a:extLst>
          </p:cNvPr>
          <p:cNvGrpSpPr/>
          <p:nvPr/>
        </p:nvGrpSpPr>
        <p:grpSpPr>
          <a:xfrm>
            <a:off x="230216" y="752275"/>
            <a:ext cx="11846989" cy="1278404"/>
            <a:chOff x="1641847" y="1446094"/>
            <a:chExt cx="8649916" cy="1011564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xmlns="" id="{86C61DDF-CF50-4B1D-87DD-1FEDB9AC27CB}"/>
                </a:ext>
              </a:extLst>
            </p:cNvPr>
            <p:cNvSpPr txBox="1"/>
            <p:nvPr/>
          </p:nvSpPr>
          <p:spPr>
            <a:xfrm>
              <a:off x="1641847" y="1786378"/>
              <a:ext cx="102646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Цель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endParaRPr kumimoji="0" lang="ru-RU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xmlns="" id="{11962572-780C-4A4F-A117-1C57045453F0}"/>
                </a:ext>
              </a:extLst>
            </p:cNvPr>
            <p:cNvSpPr txBox="1"/>
            <p:nvPr/>
          </p:nvSpPr>
          <p:spPr>
            <a:xfrm>
              <a:off x="2557584" y="1446094"/>
              <a:ext cx="7734179" cy="101156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Организация современной культурно – образовательной среды посредством выстраивания взаимодействия ДОУ («</a:t>
              </a:r>
              <a:r>
                <a:rPr kumimoji="0" lang="en-US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STEM</a:t>
              </a:r>
              <a: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- студия»), СОШ (ЦО «Точка роста») и других социокультурных</a:t>
              </a:r>
              <a:r>
                <a:rPr kumimoji="0" lang="ru-RU" sz="15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учреждений, направленного на личностное развитие субъектов образовательных отношений в процессе проектной деятельности, реализуемой на основе интеграции формального,  дополнительного и </a:t>
              </a:r>
              <a:r>
                <a:rPr kumimoji="0" lang="ru-RU" sz="15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информального</a:t>
              </a:r>
              <a:r>
                <a:rPr kumimoji="0" lang="ru-RU" sz="15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образования.</a:t>
              </a:r>
              <a:endParaRPr kumimoji="0" lang="ru-RU" sz="15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xmlns="" id="{F66C3A60-1172-4A5A-B321-B0E297ED4496}"/>
              </a:ext>
            </a:extLst>
          </p:cNvPr>
          <p:cNvGrpSpPr/>
          <p:nvPr/>
        </p:nvGrpSpPr>
        <p:grpSpPr>
          <a:xfrm>
            <a:off x="230216" y="2158062"/>
            <a:ext cx="11846989" cy="2675206"/>
            <a:chOff x="1641847" y="1243971"/>
            <a:chExt cx="8649915" cy="1034850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xmlns="" id="{86C61DDF-CF50-4B1D-87DD-1FEDB9AC27CB}"/>
                </a:ext>
              </a:extLst>
            </p:cNvPr>
            <p:cNvSpPr txBox="1"/>
            <p:nvPr/>
          </p:nvSpPr>
          <p:spPr>
            <a:xfrm>
              <a:off x="1641847" y="1786378"/>
              <a:ext cx="102646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 smtClean="0">
                  <a:solidFill>
                    <a:srgbClr val="6C2914"/>
                  </a:solidFill>
                </a:rPr>
                <a:t>Задачи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endParaRPr kumimoji="0" lang="ru-RU" sz="1200" b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xmlns="" id="{11962572-780C-4A4F-A117-1C57045453F0}"/>
                </a:ext>
              </a:extLst>
            </p:cNvPr>
            <p:cNvSpPr txBox="1"/>
            <p:nvPr/>
          </p:nvSpPr>
          <p:spPr>
            <a:xfrm>
              <a:off x="2557584" y="1243971"/>
              <a:ext cx="7734178" cy="788628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Апробировать систему</a:t>
              </a:r>
              <a:r>
                <a:rPr kumimoji="0" lang="ru-RU" sz="15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 преемственности ДО и НОО в ходе </a:t>
              </a:r>
              <a:r>
                <a:rPr kumimoji="0" lang="ru-RU" sz="15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информального</a:t>
              </a:r>
              <a:r>
                <a:rPr kumimoji="0" lang="ru-RU" sz="15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 образования, организованного в рамках реализации детских проектов</a:t>
              </a:r>
              <a:r>
                <a:rPr kumimoji="0" lang="ru-RU" sz="15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  по направлениям естественно – научного, технического, гуманитарного и цифрового профилей (ЦО</a:t>
              </a:r>
              <a:r>
                <a:rPr kumimoji="0" lang="ru-RU" sz="15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 «Точка роста»);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ru-RU" sz="1500" dirty="0" smtClean="0">
                  <a:latin typeface="Montserrat"/>
                </a:rPr>
                <a:t>Повысить эффективность использования ресурсов культурно – образовательной среды в рамках взаимодействия с социальными партнерами (Школа искусств, библиотека, ДЮСШ, Центр культуры и досуга и пр.);</a:t>
              </a:r>
            </a:p>
            <a:p>
              <a:pPr marL="342900" marR="0" lvl="0" indent="-3429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kumimoji="0" lang="ru-RU" sz="15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Создание специально оборудованного пространства, способствующего интеграции формального, дополнительного и </a:t>
              </a:r>
              <a:r>
                <a:rPr kumimoji="0" lang="ru-RU" sz="15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информального</a:t>
              </a:r>
              <a:r>
                <a:rPr kumimoji="0" lang="ru-RU" sz="15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 образования дошкольников в условиях ДОУ</a:t>
              </a: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xmlns="" id="{773EA558-F905-4A11-874A-964B799F71BF}"/>
              </a:ext>
            </a:extLst>
          </p:cNvPr>
          <p:cNvGrpSpPr/>
          <p:nvPr/>
        </p:nvGrpSpPr>
        <p:grpSpPr>
          <a:xfrm>
            <a:off x="289590" y="4309756"/>
            <a:ext cx="11787614" cy="723294"/>
            <a:chOff x="1648247" y="1781438"/>
            <a:chExt cx="8565066" cy="30707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7862CCC2-A42A-43BD-94DA-0F461AD5DB0F}"/>
                </a:ext>
              </a:extLst>
            </p:cNvPr>
            <p:cNvSpPr txBox="1"/>
            <p:nvPr/>
          </p:nvSpPr>
          <p:spPr>
            <a:xfrm>
              <a:off x="1648247" y="1846272"/>
              <a:ext cx="1006578" cy="1911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6C2914"/>
                  </a:solidFill>
                  <a:effectLst/>
                  <a:uLnTx/>
                  <a:uFillTx/>
                </a:rPr>
                <a:t>Целевая аудитория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0286C3C1-3FEF-4182-BB16-A6D2F58888FA}"/>
                </a:ext>
              </a:extLst>
            </p:cNvPr>
            <p:cNvSpPr txBox="1"/>
            <p:nvPr/>
          </p:nvSpPr>
          <p:spPr>
            <a:xfrm>
              <a:off x="2804055" y="1781438"/>
              <a:ext cx="7409258" cy="30707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5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Субъекты образовательных отношений (воспитанники, педагоги, родители, социальные партнеры) МБДОУ детский сад №26</a:t>
              </a:r>
              <a:endParaRPr kumimoji="0" lang="ru-RU" sz="15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xmlns="" id="{773EA558-F905-4A11-874A-964B799F71BF}"/>
              </a:ext>
            </a:extLst>
          </p:cNvPr>
          <p:cNvGrpSpPr/>
          <p:nvPr/>
        </p:nvGrpSpPr>
        <p:grpSpPr>
          <a:xfrm>
            <a:off x="289590" y="5142016"/>
            <a:ext cx="11787615" cy="1549067"/>
            <a:chOff x="1648246" y="1781438"/>
            <a:chExt cx="8565067" cy="307070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xmlns="" id="{7862CCC2-A42A-43BD-94DA-0F461AD5DB0F}"/>
                </a:ext>
              </a:extLst>
            </p:cNvPr>
            <p:cNvSpPr txBox="1"/>
            <p:nvPr/>
          </p:nvSpPr>
          <p:spPr>
            <a:xfrm>
              <a:off x="1648246" y="1846272"/>
              <a:ext cx="1155808" cy="2221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6C2914"/>
                  </a:solidFill>
                  <a:effectLst/>
                  <a:uLnTx/>
                  <a:uFillTx/>
                </a:rPr>
                <a:t>Нормативно – правовая база</a:t>
              </a:r>
              <a:endParaRPr kumimoji="0" lang="ru-RU" sz="1400" b="1" i="0" u="none" strike="noStrike" kern="0" cap="none" spc="0" normalizeH="0" baseline="0" noProof="0" dirty="0">
                <a:ln>
                  <a:noFill/>
                </a:ln>
                <a:solidFill>
                  <a:srgbClr val="6C2914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0286C3C1-3FEF-4182-BB16-A6D2F58888FA}"/>
                </a:ext>
              </a:extLst>
            </p:cNvPr>
            <p:cNvSpPr txBox="1"/>
            <p:nvPr/>
          </p:nvSpPr>
          <p:spPr>
            <a:xfrm>
              <a:off x="2804055" y="1781438"/>
              <a:ext cx="7409258" cy="307070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833701" y="5224051"/>
            <a:ext cx="991985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/>
              <a:t>Постановление Правительства РФ от 17.12.2016 г. N 1642 «Об утверждении государственной программы РФ «Развитие образования» на 2018 - 2025 годы»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/>
              <a:t>Постановление Правительства Свердловской области от 19.12.2019 №920-ПП «Об утверждении государственной программы Свердловской области "Развитие системы образования и реализация молодежной политики в Свердловской области до 2025 года"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/>
              <a:t>Национальный проект "Образование"</a:t>
            </a:r>
          </a:p>
          <a:p>
            <a:pPr marL="171450" indent="-171450">
              <a:buFont typeface="Wingdings" panose="05000000000000000000" pitchFamily="2" charset="2"/>
              <a:buChar char="ü"/>
            </a:pPr>
            <a:r>
              <a:rPr lang="ru-RU" sz="1200" i="1" dirty="0"/>
              <a:t>Н</a:t>
            </a:r>
            <a:r>
              <a:rPr lang="ru-RU" sz="1200" i="1" dirty="0" smtClean="0"/>
              <a:t>ациональная </a:t>
            </a:r>
            <a:r>
              <a:rPr lang="ru-RU" sz="1200" i="1" dirty="0"/>
              <a:t>образовательная инициатива «Наша новая школа»</a:t>
            </a:r>
          </a:p>
        </p:txBody>
      </p:sp>
    </p:spTree>
    <p:extLst>
      <p:ext uri="{BB962C8B-B14F-4D97-AF65-F5344CB8AC3E}">
        <p14:creationId xmlns:p14="http://schemas.microsoft.com/office/powerpoint/2010/main" val="4132734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3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7D7BE68C-8120-4867-8BB7-8F6B5B81F74F}"/>
              </a:ext>
            </a:extLst>
          </p:cNvPr>
          <p:cNvSpPr txBox="1">
            <a:spLocks/>
          </p:cNvSpPr>
          <p:nvPr/>
        </p:nvSpPr>
        <p:spPr>
          <a:xfrm>
            <a:off x="3105397" y="291548"/>
            <a:ext cx="4726000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Команда 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проекта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380011" y="1471166"/>
            <a:ext cx="5450773" cy="47332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Елинина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 Алена Юрьевна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руководитель проекта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заведующий 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МБДОУ детский сад №26</a:t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893419"/>
              </a:solidFill>
              <a:effectLst/>
              <a:uLnTx/>
              <a:uFillTx/>
              <a:latin typeface="JakobT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КПК: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ГАОУ ДПО СО «ИРО» Внутренний мониторинг качества образования в ДОО» 2022 г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.;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 ГАОУ ДПО СО «ИРО»  Развитие муниципальных механизмов оценки и управления качеством образования 2022 г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.;</a:t>
            </a:r>
          </a:p>
          <a:p>
            <a:pPr marL="0" marR="0" lvl="0" indent="0" defTabSz="914400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 ГАОУ ДПО СО «ИРО»  мониторинг качества дошкольного образования 2022 г;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893419"/>
              </a:solidFill>
              <a:effectLst/>
              <a:uLnTx/>
              <a:uFillTx/>
              <a:latin typeface="JakobTT"/>
              <a:ea typeface="+mj-ea"/>
              <a:cs typeface="+mj-cs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E13E97C9-54FD-4C44-9797-41D17967FDC1}"/>
              </a:ext>
            </a:extLst>
          </p:cNvPr>
          <p:cNvGrpSpPr/>
          <p:nvPr/>
        </p:nvGrpSpPr>
        <p:grpSpPr>
          <a:xfrm>
            <a:off x="380011" y="5542754"/>
            <a:ext cx="4595750" cy="362305"/>
            <a:chOff x="1961503" y="1660077"/>
            <a:chExt cx="5791091" cy="36230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BEAD7216-79D3-4BF1-8DE3-45395C26BD88}"/>
                </a:ext>
              </a:extLst>
            </p:cNvPr>
            <p:cNvSpPr txBox="1"/>
            <p:nvPr/>
          </p:nvSpPr>
          <p:spPr>
            <a:xfrm>
              <a:off x="1961503" y="1660077"/>
              <a:ext cx="265887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E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-</a:t>
              </a:r>
              <a:r>
                <a:rPr kumimoji="0" lang="ru-RU" sz="1600" b="0" i="0" u="none" strike="noStrike" kern="0" cap="none" spc="0" normalizeH="0" baseline="0" noProof="0" dirty="0" err="1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mail</a:t>
              </a: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 для связи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AE7D725-243C-40D4-87BB-8F5B8D9C5DE5}"/>
                </a:ext>
              </a:extLst>
            </p:cNvPr>
            <p:cNvSpPr txBox="1"/>
            <p:nvPr/>
          </p:nvSpPr>
          <p:spPr>
            <a:xfrm>
              <a:off x="4620378" y="1683828"/>
              <a:ext cx="3132216" cy="33855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alenaelinina@mail.ru</a:t>
              </a: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D16E8685-F117-4582-AAB5-47C2E3F1C61B}"/>
              </a:ext>
            </a:extLst>
          </p:cNvPr>
          <p:cNvGrpSpPr/>
          <p:nvPr/>
        </p:nvGrpSpPr>
        <p:grpSpPr>
          <a:xfrm>
            <a:off x="695783" y="6035177"/>
            <a:ext cx="4228726" cy="338561"/>
            <a:chOff x="1258191" y="1683828"/>
            <a:chExt cx="4925088" cy="338561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4FE639E6-5ABC-4FBF-AC96-565CB1998082}"/>
                </a:ext>
              </a:extLst>
            </p:cNvPr>
            <p:cNvSpPr txBox="1"/>
            <p:nvPr/>
          </p:nvSpPr>
          <p:spPr>
            <a:xfrm>
              <a:off x="1258191" y="1683828"/>
              <a:ext cx="261403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Телефон для связи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1752279-9347-4E65-9B22-759A1E0034CE}"/>
                </a:ext>
              </a:extLst>
            </p:cNvPr>
            <p:cNvSpPr txBox="1"/>
            <p:nvPr/>
          </p:nvSpPr>
          <p:spPr>
            <a:xfrm>
              <a:off x="3872229" y="1683835"/>
              <a:ext cx="2311050" cy="338554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</p:spPr>
          <p:txBody>
            <a:bodyPr wrap="squar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(3435) 91- 22- 14</a:t>
              </a:r>
              <a:endPara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endParaRPr>
            </a:p>
          </p:txBody>
        </p:sp>
      </p:grp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08" b="9108"/>
          <a:stretch>
            <a:fillRect/>
          </a:stretch>
        </p:blipFill>
        <p:spPr>
          <a:xfrm>
            <a:off x="4180435" y="1346372"/>
            <a:ext cx="1467721" cy="1208424"/>
          </a:xfrm>
          <a:prstGeom prst="hexagon">
            <a:avLst>
              <a:gd name="adj" fmla="val 33887"/>
              <a:gd name="vf" fmla="val 115470"/>
            </a:avLst>
          </a:prstGeom>
        </p:spPr>
      </p:pic>
      <p:sp>
        <p:nvSpPr>
          <p:cNvPr id="12" name="Заголовок 1"/>
          <p:cNvSpPr txBox="1">
            <a:spLocks/>
          </p:cNvSpPr>
          <p:nvPr/>
        </p:nvSpPr>
        <p:spPr>
          <a:xfrm>
            <a:off x="5830784" y="1116281"/>
            <a:ext cx="5541818" cy="59732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marR="0" lvl="0" indent="0" algn="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Черемисина Людмила Павловна 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старший воспитатель </a:t>
            </a:r>
            <a:b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4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высшей квалификационной категории</a:t>
            </a:r>
            <a: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35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</a:rPr>
              <a:t>эксперт областного банка специалистов 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Calibri"/>
                <a:cs typeface="Liberation Serif"/>
              </a:rPr>
              <a:t>привлекаемых для осуществления всестороннего анализа профессиональной деятельности педагогических работников, </a:t>
            </a:r>
            <a:r>
              <a:rPr kumimoji="0" lang="ru-RU" sz="1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Calibri"/>
                <a:cs typeface="Liberation Serif"/>
              </a:rPr>
              <a:t>аттестующихся</a:t>
            </a: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Calibri"/>
                <a:cs typeface="Liberation Serif"/>
              </a:rPr>
              <a:t> в целях установления первой, высшей квалификационных категорий</a:t>
            </a:r>
            <a:b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Calibri"/>
                <a:cs typeface="Liberation Serif"/>
              </a:rPr>
            </a:b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Calibri"/>
                <a:cs typeface="Liberation Serif"/>
              </a:rPr>
              <a:t/>
            </a:r>
            <a:b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Calibri"/>
                <a:cs typeface="Liberation Serif"/>
              </a:rPr>
            </a:br>
            <a:r>
              <a:rPr kumimoji="0" lang="ru-RU" sz="1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Calibri"/>
                <a:cs typeface="Liberation Serif"/>
              </a:rPr>
              <a:t>КПК : 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>«Внутренний мониторинг качества образования в ДОО» 2022 г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>.;</a:t>
            </a:r>
          </a:p>
          <a:p>
            <a:pPr marL="457200" marR="0" lvl="0" indent="0" algn="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/>
            </a:r>
            <a:b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</a:b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>«Современные подходы в создании и реализации </a:t>
            </a:r>
            <a:r>
              <a:rPr kumimoji="0" lang="ru-RU" sz="1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>разноуровневых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> дополнительных общеобразовательных общеразвивающих программ» 2021 г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>.;</a:t>
            </a:r>
          </a:p>
          <a:p>
            <a:pPr marL="457200" marR="0" lvl="0" indent="0" algn="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/>
            </a:r>
            <a:b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</a:b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>«Личная эффективность работника образования» 2021 г.;</a:t>
            </a:r>
            <a:b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</a:b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>«Содержание  и технологии дополнительного образования детей в условиях реализации современной модели образования» 2021 г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>.</a:t>
            </a:r>
          </a:p>
          <a:p>
            <a:pPr marL="457200" marR="0" lvl="0" indent="0" algn="r" defTabSz="914400" rtl="0" eaLnBrk="1" fontAlgn="auto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>;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/>
            </a:r>
            <a:b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</a:b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>«Разработка рабочей программы воспитания в ДОО» 2021 г.;</a:t>
            </a:r>
            <a:b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</a:br>
            <a:r>
              <a:rPr kumimoji="0" lang="en-US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>STEM</a:t>
            </a:r>
            <a:r>
              <a:rPr kumimoji="0" lang="ru-RU" sz="1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>- образование детей дошкольного возраста в соответствии с требованиями ФГОС ДО» 2022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  <a:cs typeface="+mj-cs"/>
              </a:rPr>
              <a:t>г.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Calibri"/>
                <a:cs typeface="Times New Roman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Calibri"/>
                <a:cs typeface="Times New Roman"/>
              </a:rPr>
            </a:b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893419"/>
              </a:solidFill>
              <a:effectLst/>
              <a:uLnTx/>
              <a:uFillTx/>
              <a:latin typeface="JakobTT"/>
              <a:ea typeface="+mj-ea"/>
              <a:cs typeface="+mj-cs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5" b="10335"/>
          <a:stretch>
            <a:fillRect/>
          </a:stretch>
        </p:blipFill>
        <p:spPr>
          <a:xfrm>
            <a:off x="5355771" y="2060308"/>
            <a:ext cx="1477120" cy="1216163"/>
          </a:xfrm>
          <a:prstGeom prst="hexagon">
            <a:avLst>
              <a:gd name="adj" fmla="val 33887"/>
              <a:gd name="vf" fmla="val 115470"/>
            </a:avLst>
          </a:prstGeom>
        </p:spPr>
      </p:pic>
    </p:spTree>
    <p:extLst>
      <p:ext uri="{BB962C8B-B14F-4D97-AF65-F5344CB8AC3E}">
        <p14:creationId xmlns:p14="http://schemas.microsoft.com/office/powerpoint/2010/main" val="1413270992"/>
      </p:ext>
    </p:extLst>
  </p:cSld>
  <p:clrMapOvr>
    <a:masterClrMapping/>
  </p:clrMapOvr>
  <p:transition spd="slow" advClick="0" advTm="17000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48342" y="1353787"/>
            <a:ext cx="5257800" cy="455775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Лапина Елена Глебовна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педагог-психолог</a:t>
            </a:r>
            <a:b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высшей квалификационной категории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</a:rPr>
              <a:t>эксперт областного банка специалистов 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Calibri"/>
                <a:cs typeface="Liberation Serif"/>
              </a:rPr>
              <a:t>привлекаемых для осуществления всестороннего анализа профессиональной деятельности педагогических работников, </a:t>
            </a:r>
            <a:r>
              <a:rPr kumimoji="0" lang="ru-RU" sz="14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Calibri"/>
                <a:cs typeface="Liberation Serif"/>
              </a:rPr>
              <a:t>аттестующихся</a:t>
            </a:r>
            <a:r>
              <a:rPr kumimoji="0" lang="ru-R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Calibri"/>
                <a:cs typeface="Liberation Serif"/>
              </a:rPr>
              <a:t> в целях установления первой, высшей квалификационных категорий</a:t>
            </a: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Calibri"/>
                <a:cs typeface="Liberation Serif"/>
              </a:rPr>
              <a:t>КПК : </a:t>
            </a: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  <a:cs typeface="+mj-cs"/>
              </a:rPr>
              <a:t>«Внутренний мониторинг качества образования в ДОО» 2022 г.;</a:t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  <a:cs typeface="+mj-cs"/>
              </a:rPr>
              <a:t>«Развивающие игры в образовательной деятельности ДОО в соответствии с ФГОС ДО»  2021 г.;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  <a:cs typeface="+mj-cs"/>
              </a:rPr>
              <a:t>«Содержание  и технологии дополнительного образования детей в условиях реализации современной модели образования» 2022 г.;</a:t>
            </a:r>
          </a:p>
          <a:p>
            <a:pPr marL="0" marR="0" lvl="0" indent="0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  <a:cs typeface="+mj-cs"/>
              </a:rPr>
              <a:t/>
            </a:r>
            <a:b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  <a:cs typeface="+mj-cs"/>
              </a:rPr>
            </a:b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  <a:cs typeface="+mj-cs"/>
              </a:rPr>
              <a:t>«Основы АВА- терапии. Базовый курс» 2022 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  <a:cs typeface="+mj-cs"/>
              </a:rPr>
              <a:t>г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Times New Roman"/>
                <a:ea typeface="Times New Roman"/>
                <a:cs typeface="+mj-cs"/>
              </a:rPr>
            </a:b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893419"/>
              </a:solidFill>
              <a:effectLst/>
              <a:uLnTx/>
              <a:uFillTx/>
              <a:latin typeface="JakobTT"/>
              <a:ea typeface="+mj-ea"/>
              <a:cs typeface="+mj-cs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xmlns="" id="{7D7BE68C-8120-4867-8BB7-8F6B5B81F74F}"/>
              </a:ext>
            </a:extLst>
          </p:cNvPr>
          <p:cNvSpPr txBox="1">
            <a:spLocks/>
          </p:cNvSpPr>
          <p:nvPr/>
        </p:nvSpPr>
        <p:spPr>
          <a:xfrm>
            <a:off x="3105397" y="291548"/>
            <a:ext cx="4726000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Команда  </a:t>
            </a:r>
            <a:r>
              <a:rPr kumimoji="0" lang="ru-RU" sz="4000" b="0" i="0" u="none" strike="noStrike" kern="1200" cap="none" spc="0" normalizeH="0" baseline="0" noProof="0" dirty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проекта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35" b="10335"/>
          <a:stretch>
            <a:fillRect/>
          </a:stretch>
        </p:blipFill>
        <p:spPr>
          <a:xfrm>
            <a:off x="4308625" y="1108114"/>
            <a:ext cx="1620841" cy="1334493"/>
          </a:xfrm>
          <a:prstGeom prst="hexagon">
            <a:avLst>
              <a:gd name="adj" fmla="val 33887"/>
              <a:gd name="vf" fmla="val 115470"/>
            </a:avLst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452259" y="1247209"/>
            <a:ext cx="5257800" cy="33702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Ваткина</a:t>
            </a: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 Екатерина Викторовна </a:t>
            </a:r>
            <a:b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социальный педагог</a:t>
            </a:r>
            <a:b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2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первой квалификационной категории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/>
            </a:r>
            <a:b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</a:b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+mj-ea"/>
                <a:cs typeface="+mj-cs"/>
              </a:rPr>
              <a:t>КПК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>«Дополненная реальность и 3-Д моделирование в дошкольной образовательной организации» 2019 г.;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  <a:cs typeface="Times New Roman"/>
              </a:rPr>
              <a:t>«Содержание  и технологии дополнительного образования детей в условиях реализации современной модели образования» 2022 г.;</a:t>
            </a:r>
          </a:p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  <a:cs typeface="Times New Roman"/>
              </a:rPr>
              <a:t/>
            </a:r>
            <a:b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  <a:cs typeface="Times New Roman"/>
              </a:rPr>
            </a:b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  <a:cs typeface="Times New Roman"/>
              </a:rPr>
              <a:t>«Разработка рабочей программы воспитания в ДОО» 2022 г</a:t>
            </a:r>
            <a:r>
              <a:rPr kumimoji="0" lang="ru-RU" sz="13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93419"/>
                </a:solidFill>
                <a:effectLst/>
                <a:uLnTx/>
                <a:uFillTx/>
                <a:latin typeface="JakobTT"/>
                <a:ea typeface="Times New Roman"/>
                <a:cs typeface="Times New Roman"/>
              </a:rPr>
              <a:t>.</a:t>
            </a:r>
            <a:endParaRPr kumimoji="0" lang="ru-RU" sz="1300" b="0" i="0" u="none" strike="noStrike" kern="1200" cap="none" spc="0" normalizeH="0" baseline="0" noProof="0" dirty="0">
              <a:ln>
                <a:noFill/>
              </a:ln>
              <a:solidFill>
                <a:srgbClr val="893419"/>
              </a:solidFill>
              <a:effectLst/>
              <a:uLnTx/>
              <a:uFillTx/>
              <a:latin typeface="JakobTT"/>
              <a:ea typeface="+mj-ea"/>
              <a:cs typeface="+mj-cs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936" b="14936"/>
          <a:stretch>
            <a:fillRect/>
          </a:stretch>
        </p:blipFill>
        <p:spPr>
          <a:xfrm>
            <a:off x="5641477" y="1775361"/>
            <a:ext cx="1621564" cy="1335089"/>
          </a:xfrm>
          <a:prstGeom prst="hexagon">
            <a:avLst>
              <a:gd name="adj" fmla="val 33887"/>
              <a:gd name="vf" fmla="val 115470"/>
            </a:avLst>
          </a:prstGeom>
        </p:spPr>
      </p:pic>
    </p:spTree>
    <p:extLst>
      <p:ext uri="{BB962C8B-B14F-4D97-AF65-F5344CB8AC3E}">
        <p14:creationId xmlns:p14="http://schemas.microsoft.com/office/powerpoint/2010/main" val="2381237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8E2E2104-9B27-4E1E-B54E-CF29DC8DA8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8185" y="150505"/>
            <a:ext cx="3816927" cy="987796"/>
          </a:xfrm>
        </p:spPr>
        <p:txBody>
          <a:bodyPr/>
          <a:lstStyle/>
          <a:p>
            <a:r>
              <a:rPr lang="ru-RU" dirty="0"/>
              <a:t>Суть проекта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B69442F2-3CCD-4A3D-AEF2-05C341F94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5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CB5A5310-54E8-41B2-8C30-B7E159216E20}"/>
              </a:ext>
            </a:extLst>
          </p:cNvPr>
          <p:cNvGrpSpPr/>
          <p:nvPr/>
        </p:nvGrpSpPr>
        <p:grpSpPr>
          <a:xfrm>
            <a:off x="273132" y="949161"/>
            <a:ext cx="11364686" cy="1425904"/>
            <a:chOff x="1651622" y="1446096"/>
            <a:chExt cx="8640141" cy="142590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43B12484-1FA9-439B-89FC-60FCCE4A3320}"/>
                </a:ext>
              </a:extLst>
            </p:cNvPr>
            <p:cNvSpPr txBox="1"/>
            <p:nvPr/>
          </p:nvSpPr>
          <p:spPr>
            <a:xfrm>
              <a:off x="1651622" y="2174180"/>
              <a:ext cx="1512135" cy="49244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291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Основная идея</a:t>
              </a:r>
              <a:br>
                <a:rPr kumimoji="0" lang="ru-RU" sz="1400" b="1" i="0" u="none" strike="noStrike" kern="1200" cap="none" spc="0" normalizeH="0" baseline="0" noProof="0" dirty="0">
                  <a:ln>
                    <a:noFill/>
                  </a:ln>
                  <a:solidFill>
                    <a:srgbClr val="6C2914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75A3DF1A-6797-492D-8E4A-574B3854FC94}"/>
                </a:ext>
              </a:extLst>
            </p:cNvPr>
            <p:cNvSpPr txBox="1"/>
            <p:nvPr/>
          </p:nvSpPr>
          <p:spPr>
            <a:xfrm>
              <a:off x="3012094" y="1446096"/>
              <a:ext cx="7279669" cy="142590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Реализация исследовательских и творческих</a:t>
              </a:r>
              <a:r>
                <a:rPr kumimoji="0" lang="ru-RU" sz="16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 проектов дошкольников , направленных на личностное развитие, реализуемых на основе интеграции формального , дополнительного и </a:t>
              </a:r>
              <a:r>
                <a:rPr kumimoji="0" lang="ru-RU" sz="1600" b="0" i="0" u="none" strike="noStrike" kern="1200" cap="none" spc="0" normalizeH="0" noProof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информального</a:t>
              </a:r>
              <a:r>
                <a:rPr kumimoji="0" lang="ru-RU" sz="16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 образования</a:t>
              </a:r>
              <a:r>
                <a:rPr lang="ru-RU" sz="1600" dirty="0" smtClean="0">
                  <a:latin typeface="Montserrat"/>
                </a:rPr>
                <a:t>, </a:t>
              </a:r>
              <a:r>
                <a:rPr kumimoji="0" lang="ru-RU" sz="16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с привлечением педагогов  СОШ , ДШИ, ДЮСШ, ДОО, материально – технической базы учреждений – социальных партнеров, а также при активном участии семей воспитанников.</a:t>
              </a:r>
              <a:endParaRPr lang="ru-RU" sz="1600" dirty="0">
                <a:latin typeface="Montserrat"/>
              </a:endParaRPr>
            </a:p>
            <a:p>
              <a:pPr>
                <a:defRPr/>
              </a:pPr>
              <a:r>
                <a:rPr kumimoji="0" lang="ru-RU" sz="11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</a:t>
              </a: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77C336B0-4065-4E0D-AFE1-1C370EE53D88}"/>
              </a:ext>
            </a:extLst>
          </p:cNvPr>
          <p:cNvGrpSpPr/>
          <p:nvPr/>
        </p:nvGrpSpPr>
        <p:grpSpPr>
          <a:xfrm>
            <a:off x="273132" y="2498186"/>
            <a:ext cx="11364686" cy="1610676"/>
            <a:chOff x="1641847" y="1446095"/>
            <a:chExt cx="8649916" cy="1401032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D81D41EA-79AB-4CD9-806A-C9327057E122}"/>
                </a:ext>
              </a:extLst>
            </p:cNvPr>
            <p:cNvSpPr txBox="1"/>
            <p:nvPr/>
          </p:nvSpPr>
          <p:spPr>
            <a:xfrm>
              <a:off x="1641847" y="1939749"/>
              <a:ext cx="1809563" cy="4283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Новизна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31B0AD94-490D-4294-AE65-0E5F29B3F1D5}"/>
                </a:ext>
              </a:extLst>
            </p:cNvPr>
            <p:cNvSpPr txBox="1"/>
            <p:nvPr/>
          </p:nvSpPr>
          <p:spPr>
            <a:xfrm>
              <a:off x="3012094" y="1446095"/>
              <a:ext cx="7279669" cy="14010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 smtClean="0">
                  <a:latin typeface="Montserrat"/>
                </a:rPr>
                <a:t>Формирование компетенций, необходимых современному человеку в процессе  деятельности, характерной для данного возраста, средствами современных образовательных технологий,  в рамках социального партнерства и сетевого взаимодействия образовательных организаций различного уровня по разнообразным направлениям развития детей, повышая эффективность современной образовательной среды.</a:t>
              </a:r>
              <a:endPara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endParaRPr>
            </a:p>
          </p:txBody>
        </p:sp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xmlns="" id="{77C336B0-4065-4E0D-AFE1-1C370EE53D88}"/>
              </a:ext>
            </a:extLst>
          </p:cNvPr>
          <p:cNvGrpSpPr/>
          <p:nvPr/>
        </p:nvGrpSpPr>
        <p:grpSpPr>
          <a:xfrm>
            <a:off x="273132" y="4197568"/>
            <a:ext cx="11364686" cy="2500115"/>
            <a:chOff x="1641847" y="1446095"/>
            <a:chExt cx="8584562" cy="156492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xmlns="" id="{D81D41EA-79AB-4CD9-806A-C9327057E122}"/>
                </a:ext>
              </a:extLst>
            </p:cNvPr>
            <p:cNvSpPr txBox="1"/>
            <p:nvPr/>
          </p:nvSpPr>
          <p:spPr>
            <a:xfrm>
              <a:off x="1641847" y="1939749"/>
              <a:ext cx="1809563" cy="4283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 smtClean="0">
                  <a:solidFill>
                    <a:srgbClr val="6C2914"/>
                  </a:solidFill>
                </a:rPr>
                <a:t>Гипотеза 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31B0AD94-490D-4294-AE65-0E5F29B3F1D5}"/>
                </a:ext>
              </a:extLst>
            </p:cNvPr>
            <p:cNvSpPr txBox="1"/>
            <p:nvPr/>
          </p:nvSpPr>
          <p:spPr>
            <a:xfrm>
              <a:off x="3001742" y="1446095"/>
              <a:ext cx="7224667" cy="156492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 smtClean="0">
                  <a:latin typeface="Montserrat"/>
                </a:rPr>
                <a:t>При условии качественного выполнения мероприятий проекта, будут достигнуты цель и задачи проекта, отследить которые возможно в ходе внутреннего мониторинга качества образования в ДОУ: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Критерий</a:t>
              </a:r>
              <a:r>
                <a:rPr kumimoji="0" lang="ru-RU" sz="16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 1. охват дополнительным образованием детей от 5 до 8 лет;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600" dirty="0" smtClean="0">
                  <a:latin typeface="Montserrat"/>
                </a:rPr>
                <a:t>Критерий 2. повышение активности членов семей воспитанников в мероприятиях, организованных в рамках проекта (рейтинг групп);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600" b="0" i="0" u="none" strike="noStrike" kern="1200" cap="none" spc="0" normalizeH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Критерий 3. увеличение числа педагогов, продемонстрировавших профессиональный рост в процессе КПК, конференций и семинаров, публикаций в профессиональных изданиях и сообществах и пр.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489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6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A6645B60-ECA7-41AA-AE97-DAF0A495F9C6}"/>
              </a:ext>
            </a:extLst>
          </p:cNvPr>
          <p:cNvSpPr txBox="1">
            <a:spLocks/>
          </p:cNvSpPr>
          <p:nvPr/>
        </p:nvSpPr>
        <p:spPr>
          <a:xfrm>
            <a:off x="230216" y="352314"/>
            <a:ext cx="11407602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dirty="0" smtClean="0"/>
              <a:t>Показатели результативности </a:t>
            </a:r>
            <a:r>
              <a:rPr lang="ru-RU" sz="4000" dirty="0"/>
              <a:t>проекта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30215" y="1334168"/>
            <a:ext cx="5113681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ru-RU" sz="1600" b="1" u="sng" dirty="0" smtClean="0">
                <a:solidFill>
                  <a:prstClr val="black"/>
                </a:solidFill>
              </a:rPr>
              <a:t>Критерий №1</a:t>
            </a:r>
            <a:r>
              <a:rPr lang="ru-RU" sz="1600" dirty="0" smtClean="0">
                <a:solidFill>
                  <a:prstClr val="black"/>
                </a:solidFill>
              </a:rPr>
              <a:t>. Увеличение </a:t>
            </a:r>
            <a:r>
              <a:rPr lang="ru-RU" sz="1600" dirty="0">
                <a:solidFill>
                  <a:prstClr val="black"/>
                </a:solidFill>
              </a:rPr>
              <a:t>количества детей старшего дошкольного возраста, охваченных  дополнительным образованием и вовлеченных в реализацию проектов, реализуемых совместно с социальными </a:t>
            </a:r>
            <a:r>
              <a:rPr lang="ru-RU" sz="1600" dirty="0" smtClean="0">
                <a:solidFill>
                  <a:prstClr val="black"/>
                </a:solidFill>
              </a:rPr>
              <a:t>партнерами (</a:t>
            </a:r>
            <a:r>
              <a:rPr lang="ru-RU" sz="1200" dirty="0" smtClean="0">
                <a:solidFill>
                  <a:prstClr val="black"/>
                </a:solidFill>
              </a:rPr>
              <a:t>единица подсчета – количество человек</a:t>
            </a:r>
            <a:r>
              <a:rPr lang="ru-RU" sz="1600" dirty="0" smtClean="0">
                <a:solidFill>
                  <a:prstClr val="black"/>
                </a:solidFill>
              </a:rPr>
              <a:t>);</a:t>
            </a:r>
            <a:endParaRPr lang="ru-RU" sz="16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ru-RU" sz="16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sz="1600" b="1" u="sng" dirty="0" smtClean="0">
                <a:solidFill>
                  <a:prstClr val="black"/>
                </a:solidFill>
              </a:rPr>
              <a:t>Критерий 2. </a:t>
            </a:r>
            <a:r>
              <a:rPr lang="ru-RU" sz="1600" dirty="0" smtClean="0">
                <a:solidFill>
                  <a:prstClr val="black"/>
                </a:solidFill>
              </a:rPr>
              <a:t>Активизация </a:t>
            </a:r>
            <a:r>
              <a:rPr lang="ru-RU" sz="1600" dirty="0">
                <a:solidFill>
                  <a:prstClr val="black"/>
                </a:solidFill>
              </a:rPr>
              <a:t>участия родителей в мероприятиях, направленных на развитие детей и реализацию творческого потенциала всех субъектов образовательных отношений в условиях функционирования специально оборудованного пространства в </a:t>
            </a:r>
            <a:r>
              <a:rPr lang="ru-RU" sz="1600" dirty="0" smtClean="0">
                <a:solidFill>
                  <a:prstClr val="black"/>
                </a:solidFill>
              </a:rPr>
              <a:t>ДОУ (</a:t>
            </a:r>
            <a:r>
              <a:rPr lang="ru-RU" sz="1200" dirty="0" smtClean="0">
                <a:solidFill>
                  <a:prstClr val="black"/>
                </a:solidFill>
              </a:rPr>
              <a:t>единица подсчета - % семей</a:t>
            </a:r>
            <a:r>
              <a:rPr lang="ru-RU" sz="1600" dirty="0" smtClean="0">
                <a:solidFill>
                  <a:prstClr val="black"/>
                </a:solidFill>
              </a:rPr>
              <a:t>);</a:t>
            </a:r>
            <a:endParaRPr lang="ru-RU" sz="1600" dirty="0">
              <a:solidFill>
                <a:prstClr val="black"/>
              </a:solidFill>
            </a:endParaRPr>
          </a:p>
          <a:p>
            <a:pPr lvl="0">
              <a:defRPr/>
            </a:pPr>
            <a:endParaRPr lang="ru-RU" sz="1600" dirty="0">
              <a:solidFill>
                <a:prstClr val="black"/>
              </a:solidFill>
            </a:endParaRPr>
          </a:p>
          <a:p>
            <a:pPr lvl="0">
              <a:defRPr/>
            </a:pPr>
            <a:r>
              <a:rPr lang="ru-RU" sz="1600" b="1" u="sng" dirty="0" smtClean="0">
                <a:solidFill>
                  <a:prstClr val="black"/>
                </a:solidFill>
              </a:rPr>
              <a:t>Критерий 3. </a:t>
            </a:r>
            <a:r>
              <a:rPr lang="ru-RU" sz="1600" dirty="0" smtClean="0">
                <a:solidFill>
                  <a:prstClr val="black"/>
                </a:solidFill>
              </a:rPr>
              <a:t>Профессиональный </a:t>
            </a:r>
            <a:r>
              <a:rPr lang="ru-RU" sz="1600" dirty="0">
                <a:solidFill>
                  <a:prstClr val="black"/>
                </a:solidFill>
              </a:rPr>
              <a:t>рост педагогов (КПК, участие в конференциях, семинарах, наличие публикаций</a:t>
            </a:r>
            <a:r>
              <a:rPr lang="ru-RU" sz="1600" dirty="0" smtClean="0">
                <a:solidFill>
                  <a:prstClr val="black"/>
                </a:solidFill>
              </a:rPr>
              <a:t>) (</a:t>
            </a:r>
            <a:r>
              <a:rPr lang="ru-RU" sz="1200" dirty="0" smtClean="0">
                <a:solidFill>
                  <a:prstClr val="black"/>
                </a:solidFill>
              </a:rPr>
              <a:t>единица измерения - % педагогов</a:t>
            </a:r>
            <a:r>
              <a:rPr lang="ru-RU" sz="1600" dirty="0" smtClean="0">
                <a:solidFill>
                  <a:prstClr val="black"/>
                </a:solidFill>
              </a:rPr>
              <a:t>).</a:t>
            </a:r>
            <a:endParaRPr lang="ru-RU" sz="1600" dirty="0">
              <a:solidFill>
                <a:prstClr val="black"/>
              </a:solidFill>
            </a:endParaRPr>
          </a:p>
        </p:txBody>
      </p:sp>
      <p:graphicFrame>
        <p:nvGraphicFramePr>
          <p:cNvPr id="8" name="Диаграмма 7"/>
          <p:cNvGraphicFramePr/>
          <p:nvPr>
            <p:extLst>
              <p:ext uri="{D42A27DB-BD31-4B8C-83A1-F6EECF244321}">
                <p14:modId xmlns:p14="http://schemas.microsoft.com/office/powerpoint/2010/main" val="4117594777"/>
              </p:ext>
            </p:extLst>
          </p:nvPr>
        </p:nvGraphicFramePr>
        <p:xfrm>
          <a:off x="5094514" y="1068779"/>
          <a:ext cx="6918036" cy="50458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4041454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15CD54B-68AB-4704-886B-99266B8B1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8758" y="312131"/>
            <a:ext cx="11115304" cy="744773"/>
          </a:xfrm>
        </p:spPr>
        <p:txBody>
          <a:bodyPr>
            <a:normAutofit/>
          </a:bodyPr>
          <a:lstStyle/>
          <a:p>
            <a:r>
              <a:rPr lang="ru-RU" dirty="0"/>
              <a:t>Ресурсы и наработки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3BDE68C6-4F10-4A18-859E-6EC2B3BD2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7</a:t>
            </a:fld>
            <a:endParaRPr lang="ru-RU"/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D0425B00-07EA-418F-B15C-ED013445B9DF}"/>
              </a:ext>
            </a:extLst>
          </p:cNvPr>
          <p:cNvGrpSpPr/>
          <p:nvPr/>
        </p:nvGrpSpPr>
        <p:grpSpPr>
          <a:xfrm>
            <a:off x="166254" y="4801058"/>
            <a:ext cx="11793387" cy="1549324"/>
            <a:chOff x="2546629" y="1446095"/>
            <a:chExt cx="7745134" cy="877774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C942F955-257C-417C-98D6-7E5F2C6C9C65}"/>
                </a:ext>
              </a:extLst>
            </p:cNvPr>
            <p:cNvSpPr txBox="1"/>
            <p:nvPr/>
          </p:nvSpPr>
          <p:spPr>
            <a:xfrm>
              <a:off x="2546629" y="1786377"/>
              <a:ext cx="904782" cy="53749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Наработки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D13B698E-2915-41A9-967F-BE7C25A8450F}"/>
                </a:ext>
              </a:extLst>
            </p:cNvPr>
            <p:cNvSpPr txBox="1"/>
            <p:nvPr/>
          </p:nvSpPr>
          <p:spPr>
            <a:xfrm>
              <a:off x="3527081" y="1446095"/>
              <a:ext cx="6764682" cy="87777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kumimoji="0" lang="ru-RU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Montserrat"/>
                </a:rPr>
                <a:t>Договоры о сотрудничестве и перспективные планы работы с партнерами;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ru-RU" sz="1600" noProof="0" dirty="0" smtClean="0">
                  <a:latin typeface="Montserrat"/>
                </a:rPr>
                <a:t>Профессиональная компетентность педагогических кадров, прошедших курсовую подготовку по направлениям работы «</a:t>
              </a:r>
              <a:r>
                <a:rPr lang="en-US" sz="1600" noProof="0" dirty="0" smtClean="0">
                  <a:latin typeface="Montserrat"/>
                </a:rPr>
                <a:t>Stem</a:t>
              </a:r>
              <a:r>
                <a:rPr lang="ru-RU" sz="1600" noProof="0" dirty="0" smtClean="0">
                  <a:latin typeface="Montserrat"/>
                </a:rPr>
                <a:t> образование»  в ДОО и  «Гибкие компетенции в проектной деятельности» в центре образования «Точка роста»;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r>
                <a:rPr lang="ru-RU" sz="1600" noProof="0" dirty="0" smtClean="0">
                  <a:latin typeface="Montserrat"/>
                </a:rPr>
                <a:t>Насыщенная материально – техническая база как значимый элемент новой образовательной среды.</a:t>
              </a:r>
            </a:p>
            <a:p>
              <a:pPr marL="171450" marR="0" lvl="0" indent="-17145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Char char="-"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pSp>
        <p:nvGrpSpPr>
          <p:cNvPr id="8" name="Группа 7">
            <a:extLst>
              <a:ext uri="{FF2B5EF4-FFF2-40B4-BE49-F238E27FC236}">
                <a16:creationId xmlns:a16="http://schemas.microsoft.com/office/drawing/2014/main" xmlns="" id="{0ED03BD9-24A8-4E47-A9B7-C13176A05DE6}"/>
              </a:ext>
            </a:extLst>
          </p:cNvPr>
          <p:cNvGrpSpPr/>
          <p:nvPr/>
        </p:nvGrpSpPr>
        <p:grpSpPr>
          <a:xfrm>
            <a:off x="344384" y="1306286"/>
            <a:ext cx="11615257" cy="2967633"/>
            <a:chOff x="2297883" y="1446095"/>
            <a:chExt cx="7993880" cy="2117609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xmlns="" id="{16CC909A-AA06-42ED-9F27-D2C85EEA0F92}"/>
                </a:ext>
              </a:extLst>
            </p:cNvPr>
            <p:cNvSpPr txBox="1"/>
            <p:nvPr/>
          </p:nvSpPr>
          <p:spPr>
            <a:xfrm>
              <a:off x="2297883" y="2088864"/>
              <a:ext cx="1415662" cy="95172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+mj-lt"/>
                <a:buNone/>
                <a:tabLst/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Имеющиеся ресурсы</a:t>
              </a:r>
              <a:br>
                <a:rPr lang="ru-RU" sz="1400" b="1" dirty="0">
                  <a:solidFill>
                    <a:srgbClr val="6C2914"/>
                  </a:solidFill>
                </a:rPr>
              </a:br>
              <a:r>
                <a:rPr lang="ru-RU" sz="1400" b="1" dirty="0">
                  <a:solidFill>
                    <a:srgbClr val="6C2914"/>
                  </a:solidFill>
                </a:rPr>
                <a:t>и партнеры</a:t>
              </a:r>
              <a: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/>
              </a:r>
              <a:br>
                <a:rPr kumimoji="0" lang="ru-RU" sz="1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</a:br>
              <a:endParaRPr kumimoji="0" lang="ru-RU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B53533DE-3CC3-43D7-A702-7591D93034CF}"/>
                </a:ext>
              </a:extLst>
            </p:cNvPr>
            <p:cNvSpPr txBox="1"/>
            <p:nvPr/>
          </p:nvSpPr>
          <p:spPr>
            <a:xfrm>
              <a:off x="3839247" y="1446095"/>
              <a:ext cx="6452516" cy="2117609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1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6127331"/>
              </p:ext>
            </p:extLst>
          </p:nvPr>
        </p:nvGraphicFramePr>
        <p:xfrm>
          <a:off x="2794830" y="1466005"/>
          <a:ext cx="8953995" cy="26481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2072"/>
                <a:gridCol w="354925"/>
                <a:gridCol w="4476998"/>
              </a:tblGrid>
              <a:tr h="43592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ресурсы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0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chemeClr val="bg1"/>
                          </a:solidFill>
                          <a:latin typeface="+mn-lt"/>
                        </a:rPr>
                        <a:t>партнеры</a:t>
                      </a:r>
                      <a:endParaRPr lang="ru-RU" sz="14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>
                    <a:solidFill>
                      <a:srgbClr val="FFF06A"/>
                    </a:solidFill>
                  </a:tcPr>
                </a:tc>
              </a:tr>
              <a:tr h="435921">
                <a:tc gridSpan="3"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+mn-lt"/>
                        </a:rPr>
                        <a:t>STEM</a:t>
                      </a:r>
                      <a:r>
                        <a:rPr lang="ru-RU" sz="1200" dirty="0" smtClean="0">
                          <a:latin typeface="+mn-lt"/>
                        </a:rPr>
                        <a:t>-</a:t>
                      </a:r>
                      <a:r>
                        <a:rPr lang="ru-RU" sz="1200" baseline="0" dirty="0" smtClean="0">
                          <a:latin typeface="+mn-lt"/>
                        </a:rPr>
                        <a:t> студия в МБДОУ детский сад №26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FFF06A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>
                        <a:latin typeface="+mn-lt"/>
                      </a:endParaRPr>
                    </a:p>
                  </a:txBody>
                  <a:tcPr>
                    <a:solidFill>
                      <a:srgbClr val="FFFF5B"/>
                    </a:solidFill>
                  </a:tcPr>
                </a:tc>
              </a:tr>
              <a:tr h="468589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Центр образования</a:t>
                      </a:r>
                      <a:r>
                        <a:rPr lang="ru-RU" sz="1200" baseline="0" dirty="0" smtClean="0">
                          <a:latin typeface="+mn-lt"/>
                        </a:rPr>
                        <a:t> «Точка роста»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FFF06A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aseline="0" dirty="0" smtClean="0">
                          <a:latin typeface="+mn-lt"/>
                        </a:rPr>
                        <a:t>МАОУ СОШ №24</a:t>
                      </a:r>
                      <a:endParaRPr lang="ru-RU" sz="1200" dirty="0" smtClean="0">
                        <a:latin typeface="+mn-lt"/>
                      </a:endParaRPr>
                    </a:p>
                  </a:txBody>
                  <a:tcPr>
                    <a:solidFill>
                      <a:srgbClr val="FFF06A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+mn-lt"/>
                      </a:endParaRPr>
                    </a:p>
                  </a:txBody>
                  <a:tcPr>
                    <a:solidFill>
                      <a:srgbClr val="FFF06A"/>
                    </a:solidFill>
                  </a:tcPr>
                </a:tc>
              </a:tr>
              <a:tr h="435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Выставочные площадки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FFF06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Детская школа искусств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FFF0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FFF06A"/>
                    </a:solidFill>
                  </a:tcPr>
                </a:tc>
              </a:tr>
              <a:tr h="435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Концертный зал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FFF06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+mn-lt"/>
                        </a:rPr>
                        <a:t>Горноуральский</a:t>
                      </a:r>
                      <a:r>
                        <a:rPr lang="ru-RU" sz="1200" dirty="0" smtClean="0">
                          <a:latin typeface="+mn-lt"/>
                        </a:rPr>
                        <a:t> центр культуры и досуга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FFF0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FFF06A"/>
                    </a:solidFill>
                  </a:tcPr>
                </a:tc>
              </a:tr>
              <a:tr h="43592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latin typeface="+mn-lt"/>
                        </a:rPr>
                        <a:t>Читальный зал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FFF06A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err="1" smtClean="0">
                          <a:latin typeface="+mn-lt"/>
                        </a:rPr>
                        <a:t>Горноуральская</a:t>
                      </a:r>
                      <a:r>
                        <a:rPr lang="ru-RU" sz="1200" dirty="0" smtClean="0">
                          <a:latin typeface="+mn-lt"/>
                        </a:rPr>
                        <a:t> поселковая библиотека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FFF06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+mn-lt"/>
                      </a:endParaRPr>
                    </a:p>
                  </a:txBody>
                  <a:tcPr>
                    <a:solidFill>
                      <a:srgbClr val="FFF06A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2323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Заголовок 1">
            <a:extLst>
              <a:ext uri="{FF2B5EF4-FFF2-40B4-BE49-F238E27FC236}">
                <a16:creationId xmlns:a16="http://schemas.microsoft.com/office/drawing/2014/main" xmlns="" id="{BFFC1571-8E5E-457F-B114-E4BAA6F90782}"/>
              </a:ext>
            </a:extLst>
          </p:cNvPr>
          <p:cNvSpPr txBox="1">
            <a:spLocks/>
          </p:cNvSpPr>
          <p:nvPr/>
        </p:nvSpPr>
        <p:spPr>
          <a:xfrm>
            <a:off x="471879" y="483211"/>
            <a:ext cx="7413495" cy="732472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rgbClr val="893419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dirty="0" smtClean="0"/>
              <a:t>Предполагаемые результаты </a:t>
            </a:r>
            <a:r>
              <a:rPr lang="ru-RU" sz="3600" dirty="0"/>
              <a:t>проекта</a:t>
            </a: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xmlns="" id="{8F70EAE7-E096-4B93-87CC-C18A1807466F}"/>
              </a:ext>
            </a:extLst>
          </p:cNvPr>
          <p:cNvGrpSpPr/>
          <p:nvPr/>
        </p:nvGrpSpPr>
        <p:grpSpPr>
          <a:xfrm>
            <a:off x="558140" y="1543792"/>
            <a:ext cx="11174681" cy="3954483"/>
            <a:chOff x="1674852" y="1446095"/>
            <a:chExt cx="8616911" cy="251931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xmlns="" id="{13FE6B72-5FA7-4AF3-83D4-024E7A077A23}"/>
                </a:ext>
              </a:extLst>
            </p:cNvPr>
            <p:cNvSpPr txBox="1"/>
            <p:nvPr/>
          </p:nvSpPr>
          <p:spPr>
            <a:xfrm>
              <a:off x="1674852" y="2403357"/>
              <a:ext cx="1809563" cy="57513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  <a:defRPr/>
              </a:pPr>
              <a:r>
                <a:rPr lang="ru-RU" sz="1400" b="1" dirty="0">
                  <a:solidFill>
                    <a:srgbClr val="6C2914"/>
                  </a:solidFill>
                </a:rPr>
                <a:t>Ожидаемые </a:t>
              </a:r>
              <a:r>
                <a:rPr lang="ru-RU" sz="1400" b="1" dirty="0" smtClean="0">
                  <a:solidFill>
                    <a:srgbClr val="6C2914"/>
                  </a:solidFill>
                </a:rPr>
                <a:t>результаты</a:t>
              </a:r>
              <a:endParaRPr lang="ru-RU" sz="1400" b="1" dirty="0">
                <a:solidFill>
                  <a:srgbClr val="6C2914"/>
                </a:solidFill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xmlns="" id="{6CE8773E-7D5B-4804-9300-07EAE278CDBE}"/>
                </a:ext>
              </a:extLst>
            </p:cNvPr>
            <p:cNvSpPr txBox="1"/>
            <p:nvPr/>
          </p:nvSpPr>
          <p:spPr>
            <a:xfrm>
              <a:off x="2765661" y="1446095"/>
              <a:ext cx="7526102" cy="25193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anchor="ctr" anchorCtr="0">
              <a:noAutofit/>
            </a:bodyPr>
            <a:lstStyle/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ru-RU" dirty="0" smtClean="0">
                  <a:latin typeface="Montserrat"/>
                </a:rPr>
                <a:t>Эффективная система преемственности ДО и НОО на основе взаимовыгодного использования современной образовательной среды учреждений разного уровня, выражающаяся в охвате детей дополнительным образованием и участии в реализации проектов;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ru-RU" dirty="0" smtClean="0">
                  <a:latin typeface="Montserrat"/>
                </a:rPr>
                <a:t>Социальное партнерство ориентировано на личностное развитие всех субъектов образовательных отношений в рамках дополнительного и </a:t>
              </a:r>
              <a:r>
                <a:rPr lang="ru-RU" dirty="0" err="1" smtClean="0">
                  <a:latin typeface="Montserrat"/>
                </a:rPr>
                <a:t>информального</a:t>
              </a:r>
              <a:r>
                <a:rPr lang="ru-RU" dirty="0" smtClean="0">
                  <a:latin typeface="Montserrat"/>
                </a:rPr>
                <a:t> образования, выражающееся в увеличении численности семей, участвующих в мероприятиях проекта;</a:t>
              </a:r>
            </a:p>
            <a:p>
              <a:pPr marL="228600" marR="0" lvl="0" indent="-22860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r>
                <a:rPr lang="ru-RU" dirty="0" smtClean="0">
                  <a:latin typeface="Montserrat"/>
                </a:rPr>
                <a:t>Функционирование образовательного пространства в ДОУ, способствующего  интеграции формального, дополнительного и </a:t>
              </a:r>
              <a:r>
                <a:rPr lang="ru-RU" dirty="0" err="1" smtClean="0">
                  <a:latin typeface="Montserrat"/>
                </a:rPr>
                <a:t>информального</a:t>
              </a:r>
              <a:r>
                <a:rPr lang="ru-RU" dirty="0" smtClean="0">
                  <a:latin typeface="Montserrat"/>
                </a:rPr>
                <a:t> образования, свидетельствующее о высоком профессионализме педагогических кадров, осуществляющих в нем свою деятельность.</a:t>
              </a:r>
              <a:endParaRPr kumimoji="0" lang="ru-RU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ontserra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1270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120199-38A8-43B3-8721-2DF87642C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060" y="0"/>
            <a:ext cx="3211286" cy="478024"/>
          </a:xfrm>
        </p:spPr>
        <p:txBody>
          <a:bodyPr>
            <a:normAutofit/>
          </a:bodyPr>
          <a:lstStyle/>
          <a:p>
            <a:r>
              <a:rPr lang="ru-RU" sz="2000" dirty="0"/>
              <a:t>Дорожная карта </a:t>
            </a:r>
            <a:r>
              <a:rPr lang="ru-RU" sz="2000" dirty="0" smtClean="0"/>
              <a:t>проекта</a:t>
            </a:r>
            <a:endParaRPr lang="ru-RU" sz="2000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E13D8648-52C8-443B-A950-89564977A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10E56-2C6A-4682-B8DD-3E5D531C25FE}" type="slidenum">
              <a:rPr lang="ru-RU" smtClean="0"/>
              <a:pPr/>
              <a:t>9</a:t>
            </a:fld>
            <a:endParaRPr lang="ru-RU"/>
          </a:p>
        </p:txBody>
      </p:sp>
      <p:graphicFrame>
        <p:nvGraphicFramePr>
          <p:cNvPr id="5" name="Таблица 5">
            <a:extLst>
              <a:ext uri="{FF2B5EF4-FFF2-40B4-BE49-F238E27FC236}">
                <a16:creationId xmlns:a16="http://schemas.microsoft.com/office/drawing/2014/main" xmlns="" id="{97561AC5-69DE-4325-BF72-34F24D2BFA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1408868"/>
              </p:ext>
            </p:extLst>
          </p:nvPr>
        </p:nvGraphicFramePr>
        <p:xfrm>
          <a:off x="152062" y="442077"/>
          <a:ext cx="11842017" cy="64661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03606">
                  <a:extLst>
                    <a:ext uri="{9D8B030D-6E8A-4147-A177-3AD203B41FA5}">
                      <a16:colId xmlns:a16="http://schemas.microsoft.com/office/drawing/2014/main" xmlns="" val="798446825"/>
                    </a:ext>
                  </a:extLst>
                </a:gridCol>
                <a:gridCol w="2125683">
                  <a:extLst>
                    <a:ext uri="{9D8B030D-6E8A-4147-A177-3AD203B41FA5}">
                      <a16:colId xmlns:a16="http://schemas.microsoft.com/office/drawing/2014/main" xmlns="" val="3022045549"/>
                    </a:ext>
                  </a:extLst>
                </a:gridCol>
                <a:gridCol w="2778826">
                  <a:extLst>
                    <a:ext uri="{9D8B030D-6E8A-4147-A177-3AD203B41FA5}">
                      <a16:colId xmlns:a16="http://schemas.microsoft.com/office/drawing/2014/main" xmlns="" val="3944776569"/>
                    </a:ext>
                  </a:extLst>
                </a:gridCol>
                <a:gridCol w="1068779">
                  <a:extLst>
                    <a:ext uri="{9D8B030D-6E8A-4147-A177-3AD203B41FA5}">
                      <a16:colId xmlns:a16="http://schemas.microsoft.com/office/drawing/2014/main" xmlns="" val="2171129787"/>
                    </a:ext>
                  </a:extLst>
                </a:gridCol>
                <a:gridCol w="1401288">
                  <a:extLst>
                    <a:ext uri="{9D8B030D-6E8A-4147-A177-3AD203B41FA5}">
                      <a16:colId xmlns:a16="http://schemas.microsoft.com/office/drawing/2014/main" xmlns="" val="752922709"/>
                    </a:ext>
                  </a:extLst>
                </a:gridCol>
                <a:gridCol w="1130078">
                  <a:extLst>
                    <a:ext uri="{9D8B030D-6E8A-4147-A177-3AD203B41FA5}">
                      <a16:colId xmlns:a16="http://schemas.microsoft.com/office/drawing/2014/main" xmlns="" val="1287143543"/>
                    </a:ext>
                  </a:extLst>
                </a:gridCol>
                <a:gridCol w="1173735">
                  <a:extLst>
                    <a:ext uri="{9D8B030D-6E8A-4147-A177-3AD203B41FA5}">
                      <a16:colId xmlns:a16="http://schemas.microsoft.com/office/drawing/2014/main" xmlns="" val="1793503030"/>
                    </a:ext>
                  </a:extLst>
                </a:gridCol>
                <a:gridCol w="760022"/>
              </a:tblGrid>
              <a:tr h="400362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Работы</a:t>
                      </a:r>
                      <a:endParaRPr lang="ru-RU" sz="1100" dirty="0">
                        <a:solidFill>
                          <a:srgbClr val="6C291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/>
                        <a:t>Ответственные</a:t>
                      </a:r>
                      <a:endParaRPr lang="ru-RU" sz="1100" dirty="0">
                        <a:solidFill>
                          <a:srgbClr val="6C291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Область ответственности</a:t>
                      </a:r>
                      <a:endParaRPr lang="ru-RU" sz="1100" dirty="0">
                        <a:solidFill>
                          <a:srgbClr val="6C2914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11.22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12.22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01.23</a:t>
                      </a:r>
                      <a:endParaRPr lang="ru-RU" sz="1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02.23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03.23</a:t>
                      </a:r>
                      <a:endParaRPr kumimoji="0" lang="ru-RU" sz="1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Montserra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97493819"/>
                  </a:ext>
                </a:extLst>
              </a:tr>
              <a:tr h="564831">
                <a:tc>
                  <a:txBody>
                    <a:bodyPr/>
                    <a:lstStyle/>
                    <a:p>
                      <a:r>
                        <a:rPr lang="ru-RU" sz="1050" dirty="0"/>
                        <a:t>1. </a:t>
                      </a:r>
                      <a:r>
                        <a:rPr lang="ru-RU" sz="1050" dirty="0" smtClean="0"/>
                        <a:t>Заключение договоров</a:t>
                      </a:r>
                      <a:r>
                        <a:rPr lang="ru-RU" sz="1050" baseline="0" dirty="0" smtClean="0"/>
                        <a:t> о сотрудничестве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err="1" smtClean="0"/>
                        <a:t>Елинина</a:t>
                      </a:r>
                      <a:r>
                        <a:rPr lang="ru-RU" sz="1050" baseline="0" dirty="0" smtClean="0"/>
                        <a:t> А.Ю.</a:t>
                      </a:r>
                    </a:p>
                    <a:p>
                      <a:r>
                        <a:rPr lang="ru-RU" sz="1050" baseline="0" dirty="0" smtClean="0"/>
                        <a:t>Руководители учреждений – социальных партнеров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Нормативно – правовое</a:t>
                      </a:r>
                      <a:r>
                        <a:rPr lang="ru-RU" sz="1050" baseline="0" dirty="0" smtClean="0"/>
                        <a:t> обеспечение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33708678"/>
                  </a:ext>
                </a:extLst>
              </a:tr>
              <a:tr h="722984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2. Планирование совместных мероприятий.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Черемисина Л.П.,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 err="1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Ваткина</a:t>
                      </a: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 Е.В.,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Представители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Соц. партнеров</a:t>
                      </a:r>
                      <a:endParaRPr kumimoji="0" lang="ru-RU" sz="105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Составление планов работы с представителями учреждений - партнеров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722984">
                <a:tc rowSpan="2">
                  <a:txBody>
                    <a:bodyPr/>
                    <a:lstStyle/>
                    <a:p>
                      <a:r>
                        <a:rPr lang="ru-RU" sz="1050" dirty="0"/>
                        <a:t>3</a:t>
                      </a:r>
                      <a:r>
                        <a:rPr lang="ru-RU" sz="1050" dirty="0" smtClean="0"/>
                        <a:t>. Развитие материально – технической среды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Черемисина ЛП.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Анализ</a:t>
                      </a:r>
                      <a:r>
                        <a:rPr lang="ru-RU" sz="1050" baseline="0" dirty="0" smtClean="0"/>
                        <a:t> имеющейся материально – технической базы, разработка перечня необходимого оборудования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1747057"/>
                  </a:ext>
                </a:extLst>
              </a:tr>
              <a:tr h="72298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err="1" smtClean="0"/>
                        <a:t>Елинина</a:t>
                      </a:r>
                      <a:r>
                        <a:rPr lang="ru-RU" sz="1050" dirty="0" smtClean="0"/>
                        <a:t> А.Ю.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Закуп</a:t>
                      </a:r>
                      <a:r>
                        <a:rPr lang="ru-RU" sz="1050" baseline="0" dirty="0" smtClean="0"/>
                        <a:t> развивающих игр и необходимых пособий за счет областных субвенций, а также привлечение спонсорских средств.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84768681"/>
                  </a:ext>
                </a:extLst>
              </a:tr>
              <a:tr h="853692">
                <a:tc rowSpan="3">
                  <a:txBody>
                    <a:bodyPr/>
                    <a:lstStyle/>
                    <a:p>
                      <a:r>
                        <a:rPr lang="ru-RU" sz="1050" dirty="0"/>
                        <a:t>4</a:t>
                      </a:r>
                      <a:r>
                        <a:rPr lang="ru-RU" sz="1050" dirty="0" smtClean="0"/>
                        <a:t>. Реализация совместных проектов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Черемисина Л..П.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Взаимодействие с ЦО «Точка роста»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29.11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Фестиваль «Урал – многонациональный»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20.12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Мастер-класс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Фестиваль «Семейная реликвия»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BD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16.02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Экскурсия по экологической тропе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21.03</a:t>
                      </a:r>
                    </a:p>
                    <a:p>
                      <a:r>
                        <a:rPr lang="ru-RU" sz="1000" dirty="0" smtClean="0">
                          <a:solidFill>
                            <a:schemeClr val="tx1"/>
                          </a:solidFill>
                        </a:rPr>
                        <a:t>Космос</a:t>
                      </a:r>
                      <a:endParaRPr lang="ru-RU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1144724">
                <a:tc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Ваткина</a:t>
                      </a: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Е.В.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Взаимодействие с </a:t>
                      </a:r>
                      <a:r>
                        <a:rPr lang="ru-RU" sz="1050" dirty="0" err="1" smtClean="0"/>
                        <a:t>социо</a:t>
                      </a:r>
                      <a:r>
                        <a:rPr lang="ru-RU" sz="1050" dirty="0" smtClean="0"/>
                        <a:t> – культурными учреждениями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26-30.12</a:t>
                      </a:r>
                    </a:p>
                    <a:p>
                      <a:r>
                        <a:rPr lang="ru-RU" sz="1000" dirty="0" smtClean="0"/>
                        <a:t>Выставка</a:t>
                      </a:r>
                      <a:r>
                        <a:rPr lang="ru-RU" sz="1000" baseline="0" dirty="0" smtClean="0"/>
                        <a:t> творческих работ ДШИ и ДОУ «Помощники Деда Мороза – снеговики»</a:t>
                      </a:r>
                      <a:endParaRPr lang="ru-RU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23-27.01 театр кукол «Сказка про </a:t>
                      </a:r>
                      <a:r>
                        <a:rPr lang="ru-RU" sz="1000" dirty="0" err="1" smtClean="0"/>
                        <a:t>Козявочку</a:t>
                      </a:r>
                      <a:r>
                        <a:rPr lang="ru-RU" sz="1000" baseline="0" dirty="0" smtClean="0"/>
                        <a:t> и не только…»</a:t>
                      </a:r>
                      <a:endParaRPr lang="ru-RU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13-17.02мастер-класс для всех субъектов</a:t>
                      </a:r>
                      <a:r>
                        <a:rPr lang="ru-RU" sz="1000" baseline="0" dirty="0" smtClean="0"/>
                        <a:t> ОО «Нетрадиционные техники ИЗО»</a:t>
                      </a:r>
                      <a:endParaRPr lang="ru-RU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21-27.03 неделя детской книги по Михалкову С.М,</a:t>
                      </a:r>
                      <a:endParaRPr lang="ru-RU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44232">
                <a:tc vMerge="1"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Лапина Е.Г.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Организация работы в образовательном пространстве ДОУ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00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22.02</a:t>
                      </a:r>
                    </a:p>
                    <a:p>
                      <a:r>
                        <a:rPr lang="ru-RU" sz="1000" dirty="0" smtClean="0"/>
                        <a:t>(масленица)</a:t>
                      </a:r>
                      <a:endParaRPr lang="ru-RU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000" dirty="0" smtClean="0"/>
                        <a:t>20.03</a:t>
                      </a:r>
                    </a:p>
                    <a:p>
                      <a:r>
                        <a:rPr lang="ru-RU" sz="1000" dirty="0" smtClean="0"/>
                        <a:t>(день земли)</a:t>
                      </a:r>
                      <a:endParaRPr lang="ru-RU" sz="1000" dirty="0"/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39130">
                <a:tc>
                  <a:txBody>
                    <a:bodyPr/>
                    <a:lstStyle/>
                    <a:p>
                      <a:r>
                        <a:rPr lang="ru-RU" sz="1050" dirty="0" smtClean="0"/>
                        <a:t>5.Подведение</a:t>
                      </a:r>
                      <a:r>
                        <a:rPr lang="ru-RU" sz="1050" baseline="0" dirty="0" smtClean="0"/>
                        <a:t> итогов проекта</a:t>
                      </a:r>
                      <a:r>
                        <a:rPr lang="ru-RU" sz="1050" dirty="0" smtClean="0"/>
                        <a:t> </a:t>
                      </a:r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50" u="none" strike="noStrike" kern="1200" cap="none" spc="0" normalizeH="0" baseline="0" noProof="0" dirty="0" smtClean="0">
                          <a:ln>
                            <a:noFill/>
                          </a:ln>
                          <a:effectLst/>
                          <a:uLnTx/>
                          <a:uFillTx/>
                        </a:rPr>
                        <a:t>Члены управленческой команды</a:t>
                      </a:r>
                    </a:p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rgbClr val="FFBD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11860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766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3000"/>
    </mc:Choice>
    <mc:Fallback>
      <p:transition spd="slow" advClick="0" advTm="13000"/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8">
      <a:dk1>
        <a:sysClr val="windowText" lastClr="000000"/>
      </a:dk1>
      <a:lt1>
        <a:sysClr val="window" lastClr="FFFFFF"/>
      </a:lt1>
      <a:dk2>
        <a:srgbClr val="39302A"/>
      </a:dk2>
      <a:lt2>
        <a:srgbClr val="E5DEDB"/>
      </a:lt2>
      <a:accent1>
        <a:srgbClr val="FFCA08"/>
      </a:accent1>
      <a:accent2>
        <a:srgbClr val="F8931D"/>
      </a:accent2>
      <a:accent3>
        <a:srgbClr val="862900"/>
      </a:accent3>
      <a:accent4>
        <a:srgbClr val="EC7016"/>
      </a:accent4>
      <a:accent5>
        <a:srgbClr val="E64823"/>
      </a:accent5>
      <a:accent6>
        <a:srgbClr val="BC4A4A"/>
      </a:accent6>
      <a:hlink>
        <a:srgbClr val="2998E3"/>
      </a:hlink>
      <a:folHlink>
        <a:srgbClr val="7F723D"/>
      </a:folHlink>
    </a:clrScheme>
    <a:fontScheme name="Другая 5">
      <a:majorFont>
        <a:latin typeface="JakobT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5">
      <a:majorFont>
        <a:latin typeface="JakobTT"/>
        <a:ea typeface=""/>
        <a:cs typeface=""/>
      </a:majorFont>
      <a:minorFont>
        <a:latin typeface="Montserrat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781</TotalTime>
  <Words>1019</Words>
  <Application>Microsoft Office PowerPoint</Application>
  <PresentationFormat>Произвольный</PresentationFormat>
  <Paragraphs>140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9</vt:i4>
      </vt:variant>
    </vt:vector>
  </HeadingPairs>
  <TitlesOfParts>
    <vt:vector size="18" baseType="lpstr">
      <vt:lpstr>Arial</vt:lpstr>
      <vt:lpstr>Liberation Serif</vt:lpstr>
      <vt:lpstr>Times New Roman</vt:lpstr>
      <vt:lpstr>Calibri</vt:lpstr>
      <vt:lpstr>Montserrat</vt:lpstr>
      <vt:lpstr>JakobTT</vt:lpstr>
      <vt:lpstr>Wingdings</vt:lpstr>
      <vt:lpstr>Тема Office</vt:lpstr>
      <vt:lpstr>Специальное оформление</vt:lpstr>
      <vt:lpstr>Интеграция формального, дополнительного и информального образования дошкольников в проектной деятельности в условиях сетевого взаимодействия ДОУ (STEM –студия), СОШ («Точка роста») и других социальных и культурных учреждений как средство личностного развития субъектов образовательных отношений</vt:lpstr>
      <vt:lpstr>Презентация PowerPoint</vt:lpstr>
      <vt:lpstr>Презентация PowerPoint</vt:lpstr>
      <vt:lpstr>Презентация PowerPoint</vt:lpstr>
      <vt:lpstr>Суть проекта</vt:lpstr>
      <vt:lpstr>Презентация PowerPoint</vt:lpstr>
      <vt:lpstr>Ресурсы и наработки</vt:lpstr>
      <vt:lpstr>Презентация PowerPoint</vt:lpstr>
      <vt:lpstr>Дорожная карта проекта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Марина Александрова</dc:creator>
  <cp:lastModifiedBy>Методист</cp:lastModifiedBy>
  <cp:revision>107</cp:revision>
  <cp:lastPrinted>2022-10-27T05:57:37Z</cp:lastPrinted>
  <dcterms:created xsi:type="dcterms:W3CDTF">2021-05-06T10:28:53Z</dcterms:created>
  <dcterms:modified xsi:type="dcterms:W3CDTF">2022-11-17T05:28:33Z</dcterms:modified>
</cp:coreProperties>
</file>